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96" r:id="rId1"/>
  </p:sldMasterIdLst>
  <p:notesMasterIdLst>
    <p:notesMasterId r:id="rId44"/>
  </p:notesMasterIdLst>
  <p:sldIdLst>
    <p:sldId id="256" r:id="rId2"/>
    <p:sldId id="458" r:id="rId3"/>
    <p:sldId id="459" r:id="rId4"/>
    <p:sldId id="460" r:id="rId5"/>
    <p:sldId id="380" r:id="rId6"/>
    <p:sldId id="469" r:id="rId7"/>
    <p:sldId id="470" r:id="rId8"/>
    <p:sldId id="471" r:id="rId9"/>
    <p:sldId id="464" r:id="rId10"/>
    <p:sldId id="465" r:id="rId11"/>
    <p:sldId id="449" r:id="rId12"/>
    <p:sldId id="466" r:id="rId13"/>
    <p:sldId id="467" r:id="rId14"/>
    <p:sldId id="450" r:id="rId15"/>
    <p:sldId id="468" r:id="rId16"/>
    <p:sldId id="455" r:id="rId17"/>
    <p:sldId id="456" r:id="rId18"/>
    <p:sldId id="474" r:id="rId19"/>
    <p:sldId id="475" r:id="rId20"/>
    <p:sldId id="457" r:id="rId21"/>
    <p:sldId id="476" r:id="rId22"/>
    <p:sldId id="477" r:id="rId23"/>
    <p:sldId id="451" r:id="rId24"/>
    <p:sldId id="478" r:id="rId25"/>
    <p:sldId id="452" r:id="rId26"/>
    <p:sldId id="479" r:id="rId27"/>
    <p:sldId id="480" r:id="rId28"/>
    <p:sldId id="481" r:id="rId29"/>
    <p:sldId id="482" r:id="rId30"/>
    <p:sldId id="453" r:id="rId31"/>
    <p:sldId id="483" r:id="rId32"/>
    <p:sldId id="454" r:id="rId33"/>
    <p:sldId id="485" r:id="rId34"/>
    <p:sldId id="486" r:id="rId35"/>
    <p:sldId id="487" r:id="rId36"/>
    <p:sldId id="445" r:id="rId37"/>
    <p:sldId id="484" r:id="rId38"/>
    <p:sldId id="307" r:id="rId39"/>
    <p:sldId id="308" r:id="rId40"/>
    <p:sldId id="309" r:id="rId41"/>
    <p:sldId id="347" r:id="rId42"/>
    <p:sldId id="44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04" autoAdjust="0"/>
    <p:restoredTop sz="94660"/>
  </p:normalViewPr>
  <p:slideViewPr>
    <p:cSldViewPr snapToGrid="0">
      <p:cViewPr varScale="1">
        <p:scale>
          <a:sx n="103" d="100"/>
          <a:sy n="103" d="100"/>
        </p:scale>
        <p:origin x="9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_rels/data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59C3E2ED-7938-4061-825A-699E6475F75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3FD5305A-1035-4591-A81F-DD4C9A34AD20}">
      <dgm:prSet/>
      <dgm:spPr/>
      <dgm:t>
        <a:bodyPr/>
        <a:lstStyle/>
        <a:p>
          <a:r>
            <a:rPr lang="en-US"/>
            <a:t>What is a ‘good’ title? </a:t>
          </a:r>
        </a:p>
      </dgm:t>
    </dgm:pt>
    <dgm:pt modelId="{B56EF266-1100-4B37-825E-5F4B74F54492}" type="parTrans" cxnId="{918163ED-8F24-419A-A59C-55F44A01174D}">
      <dgm:prSet/>
      <dgm:spPr/>
      <dgm:t>
        <a:bodyPr/>
        <a:lstStyle/>
        <a:p>
          <a:endParaRPr lang="en-US"/>
        </a:p>
      </dgm:t>
    </dgm:pt>
    <dgm:pt modelId="{F559BCFF-9BD8-4FC3-86D9-BEE98B622B85}" type="sibTrans" cxnId="{918163ED-8F24-419A-A59C-55F44A01174D}">
      <dgm:prSet/>
      <dgm:spPr/>
      <dgm:t>
        <a:bodyPr/>
        <a:lstStyle/>
        <a:p>
          <a:endParaRPr lang="en-US"/>
        </a:p>
      </dgm:t>
    </dgm:pt>
    <dgm:pt modelId="{3FC9A438-9F70-4489-A591-81DB48070F65}">
      <dgm:prSet/>
      <dgm:spPr/>
      <dgm:t>
        <a:bodyPr/>
        <a:lstStyle/>
        <a:p>
          <a:r>
            <a:rPr lang="en-US"/>
            <a:t>How many words? </a:t>
          </a:r>
        </a:p>
      </dgm:t>
    </dgm:pt>
    <dgm:pt modelId="{2011204C-A5F5-406A-8BDF-FFCA7B2B43FA}" type="parTrans" cxnId="{595522A4-E23F-43DF-AE67-4A87993C777B}">
      <dgm:prSet/>
      <dgm:spPr/>
      <dgm:t>
        <a:bodyPr/>
        <a:lstStyle/>
        <a:p>
          <a:endParaRPr lang="en-US"/>
        </a:p>
      </dgm:t>
    </dgm:pt>
    <dgm:pt modelId="{F91291D5-DD2B-4105-B264-513335BCAABF}" type="sibTrans" cxnId="{595522A4-E23F-43DF-AE67-4A87993C777B}">
      <dgm:prSet/>
      <dgm:spPr/>
      <dgm:t>
        <a:bodyPr/>
        <a:lstStyle/>
        <a:p>
          <a:endParaRPr lang="en-US"/>
        </a:p>
      </dgm:t>
    </dgm:pt>
    <dgm:pt modelId="{8FAFABFA-4635-5F4C-8207-181F5A363B6F}" type="pres">
      <dgm:prSet presAssocID="{59C3E2ED-7938-4061-825A-699E6475F751}" presName="hierChild1" presStyleCnt="0">
        <dgm:presLayoutVars>
          <dgm:chPref val="1"/>
          <dgm:dir/>
          <dgm:animOne val="branch"/>
          <dgm:animLvl val="lvl"/>
          <dgm:resizeHandles/>
        </dgm:presLayoutVars>
      </dgm:prSet>
      <dgm:spPr/>
    </dgm:pt>
    <dgm:pt modelId="{CEC1D003-C7B9-4B43-88D2-8F180386BE40}" type="pres">
      <dgm:prSet presAssocID="{3FD5305A-1035-4591-A81F-DD4C9A34AD20}" presName="hierRoot1" presStyleCnt="0"/>
      <dgm:spPr/>
    </dgm:pt>
    <dgm:pt modelId="{703558ED-3699-1B42-B8EC-D1267BE80F53}" type="pres">
      <dgm:prSet presAssocID="{3FD5305A-1035-4591-A81F-DD4C9A34AD20}" presName="composite" presStyleCnt="0"/>
      <dgm:spPr/>
    </dgm:pt>
    <dgm:pt modelId="{12080D0B-BCCF-8840-8AE5-86414399B2C6}" type="pres">
      <dgm:prSet presAssocID="{3FD5305A-1035-4591-A81F-DD4C9A34AD20}" presName="background" presStyleLbl="node0" presStyleIdx="0" presStyleCnt="2"/>
      <dgm:spPr/>
    </dgm:pt>
    <dgm:pt modelId="{5217396A-E10F-D848-8821-18B44F3667F3}" type="pres">
      <dgm:prSet presAssocID="{3FD5305A-1035-4591-A81F-DD4C9A34AD20}" presName="text" presStyleLbl="fgAcc0" presStyleIdx="0" presStyleCnt="2">
        <dgm:presLayoutVars>
          <dgm:chPref val="3"/>
        </dgm:presLayoutVars>
      </dgm:prSet>
      <dgm:spPr/>
    </dgm:pt>
    <dgm:pt modelId="{12C5156D-3099-AB46-BC7E-A1383127E8BC}" type="pres">
      <dgm:prSet presAssocID="{3FD5305A-1035-4591-A81F-DD4C9A34AD20}" presName="hierChild2" presStyleCnt="0"/>
      <dgm:spPr/>
    </dgm:pt>
    <dgm:pt modelId="{6E175CA3-2B0B-6D47-9586-2B8EB90637F5}" type="pres">
      <dgm:prSet presAssocID="{3FC9A438-9F70-4489-A591-81DB48070F65}" presName="hierRoot1" presStyleCnt="0"/>
      <dgm:spPr/>
    </dgm:pt>
    <dgm:pt modelId="{15B16AF0-9B07-AA4E-A0ED-BB040D01144B}" type="pres">
      <dgm:prSet presAssocID="{3FC9A438-9F70-4489-A591-81DB48070F65}" presName="composite" presStyleCnt="0"/>
      <dgm:spPr/>
    </dgm:pt>
    <dgm:pt modelId="{9F9642BB-761E-6647-8DA3-B41C919C2E32}" type="pres">
      <dgm:prSet presAssocID="{3FC9A438-9F70-4489-A591-81DB48070F65}" presName="background" presStyleLbl="node0" presStyleIdx="1" presStyleCnt="2"/>
      <dgm:spPr/>
    </dgm:pt>
    <dgm:pt modelId="{A9803F4B-B69F-EB46-B329-1BD26E4B0A00}" type="pres">
      <dgm:prSet presAssocID="{3FC9A438-9F70-4489-A591-81DB48070F65}" presName="text" presStyleLbl="fgAcc0" presStyleIdx="1" presStyleCnt="2">
        <dgm:presLayoutVars>
          <dgm:chPref val="3"/>
        </dgm:presLayoutVars>
      </dgm:prSet>
      <dgm:spPr/>
    </dgm:pt>
    <dgm:pt modelId="{978AE695-14F4-8F42-BA9C-0AC4AB74347D}" type="pres">
      <dgm:prSet presAssocID="{3FC9A438-9F70-4489-A591-81DB48070F65}" presName="hierChild2" presStyleCnt="0"/>
      <dgm:spPr/>
    </dgm:pt>
  </dgm:ptLst>
  <dgm:cxnLst>
    <dgm:cxn modelId="{7CB6914C-B31E-3F45-885F-F993DCE66B6C}" type="presOf" srcId="{59C3E2ED-7938-4061-825A-699E6475F751}" destId="{8FAFABFA-4635-5F4C-8207-181F5A363B6F}" srcOrd="0" destOrd="0" presId="urn:microsoft.com/office/officeart/2005/8/layout/hierarchy1"/>
    <dgm:cxn modelId="{595522A4-E23F-43DF-AE67-4A87993C777B}" srcId="{59C3E2ED-7938-4061-825A-699E6475F751}" destId="{3FC9A438-9F70-4489-A591-81DB48070F65}" srcOrd="1" destOrd="0" parTransId="{2011204C-A5F5-406A-8BDF-FFCA7B2B43FA}" sibTransId="{F91291D5-DD2B-4105-B264-513335BCAABF}"/>
    <dgm:cxn modelId="{420CD2B7-F5DF-8E4D-A0F1-AC440A7C6CF8}" type="presOf" srcId="{3FC9A438-9F70-4489-A591-81DB48070F65}" destId="{A9803F4B-B69F-EB46-B329-1BD26E4B0A00}" srcOrd="0" destOrd="0" presId="urn:microsoft.com/office/officeart/2005/8/layout/hierarchy1"/>
    <dgm:cxn modelId="{A8067BE7-B8E3-644B-AA0D-4FB2D500D146}" type="presOf" srcId="{3FD5305A-1035-4591-A81F-DD4C9A34AD20}" destId="{5217396A-E10F-D848-8821-18B44F3667F3}" srcOrd="0" destOrd="0" presId="urn:microsoft.com/office/officeart/2005/8/layout/hierarchy1"/>
    <dgm:cxn modelId="{918163ED-8F24-419A-A59C-55F44A01174D}" srcId="{59C3E2ED-7938-4061-825A-699E6475F751}" destId="{3FD5305A-1035-4591-A81F-DD4C9A34AD20}" srcOrd="0" destOrd="0" parTransId="{B56EF266-1100-4B37-825E-5F4B74F54492}" sibTransId="{F559BCFF-9BD8-4FC3-86D9-BEE98B622B85}"/>
    <dgm:cxn modelId="{C9B89295-3DA8-8A47-8FB1-9B045DCD6C2D}" type="presParOf" srcId="{8FAFABFA-4635-5F4C-8207-181F5A363B6F}" destId="{CEC1D003-C7B9-4B43-88D2-8F180386BE40}" srcOrd="0" destOrd="0" presId="urn:microsoft.com/office/officeart/2005/8/layout/hierarchy1"/>
    <dgm:cxn modelId="{B3D0ADFF-A0EB-7441-8099-9A23EEA05844}" type="presParOf" srcId="{CEC1D003-C7B9-4B43-88D2-8F180386BE40}" destId="{703558ED-3699-1B42-B8EC-D1267BE80F53}" srcOrd="0" destOrd="0" presId="urn:microsoft.com/office/officeart/2005/8/layout/hierarchy1"/>
    <dgm:cxn modelId="{05443833-03BE-4044-87BE-637908DDF451}" type="presParOf" srcId="{703558ED-3699-1B42-B8EC-D1267BE80F53}" destId="{12080D0B-BCCF-8840-8AE5-86414399B2C6}" srcOrd="0" destOrd="0" presId="urn:microsoft.com/office/officeart/2005/8/layout/hierarchy1"/>
    <dgm:cxn modelId="{017C734D-3705-C940-BCCF-CED217382458}" type="presParOf" srcId="{703558ED-3699-1B42-B8EC-D1267BE80F53}" destId="{5217396A-E10F-D848-8821-18B44F3667F3}" srcOrd="1" destOrd="0" presId="urn:microsoft.com/office/officeart/2005/8/layout/hierarchy1"/>
    <dgm:cxn modelId="{C1FE84CC-5110-A249-AE4A-8860452D4F54}" type="presParOf" srcId="{CEC1D003-C7B9-4B43-88D2-8F180386BE40}" destId="{12C5156D-3099-AB46-BC7E-A1383127E8BC}" srcOrd="1" destOrd="0" presId="urn:microsoft.com/office/officeart/2005/8/layout/hierarchy1"/>
    <dgm:cxn modelId="{734D1E53-3962-8444-8247-563156A5DE7C}" type="presParOf" srcId="{8FAFABFA-4635-5F4C-8207-181F5A363B6F}" destId="{6E175CA3-2B0B-6D47-9586-2B8EB90637F5}" srcOrd="1" destOrd="0" presId="urn:microsoft.com/office/officeart/2005/8/layout/hierarchy1"/>
    <dgm:cxn modelId="{1CA287DC-56E8-D44D-BA65-B216985FF1A6}" type="presParOf" srcId="{6E175CA3-2B0B-6D47-9586-2B8EB90637F5}" destId="{15B16AF0-9B07-AA4E-A0ED-BB040D01144B}" srcOrd="0" destOrd="0" presId="urn:microsoft.com/office/officeart/2005/8/layout/hierarchy1"/>
    <dgm:cxn modelId="{027D1D6B-3D9D-6246-ADFB-4E38DE3C22D9}" type="presParOf" srcId="{15B16AF0-9B07-AA4E-A0ED-BB040D01144B}" destId="{9F9642BB-761E-6647-8DA3-B41C919C2E32}" srcOrd="0" destOrd="0" presId="urn:microsoft.com/office/officeart/2005/8/layout/hierarchy1"/>
    <dgm:cxn modelId="{9158C5B6-74A3-3041-B51F-1BEABE24BC50}" type="presParOf" srcId="{15B16AF0-9B07-AA4E-A0ED-BB040D01144B}" destId="{A9803F4B-B69F-EB46-B329-1BD26E4B0A00}" srcOrd="1" destOrd="0" presId="urn:microsoft.com/office/officeart/2005/8/layout/hierarchy1"/>
    <dgm:cxn modelId="{ECE2151E-5DBA-D840-84FA-CE7D395D9912}" type="presParOf" srcId="{6E175CA3-2B0B-6D47-9586-2B8EB90637F5}" destId="{978AE695-14F4-8F42-BA9C-0AC4AB74347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6102E8-8CC8-4428-AC5A-037201ACF4E6}" type="doc">
      <dgm:prSet loTypeId="urn:microsoft.com/office/officeart/2005/8/layout/process5" loCatId="process" qsTypeId="urn:microsoft.com/office/officeart/2005/8/quickstyle/simple1" qsCatId="simple" csTypeId="urn:microsoft.com/office/officeart/2005/8/colors/accent1_2" csCatId="accent1"/>
      <dgm:spPr/>
      <dgm:t>
        <a:bodyPr/>
        <a:lstStyle/>
        <a:p>
          <a:endParaRPr lang="en-US"/>
        </a:p>
      </dgm:t>
    </dgm:pt>
    <dgm:pt modelId="{2B6063B4-1340-4AA5-9048-8FABBF0C7F59}">
      <dgm:prSet/>
      <dgm:spPr/>
      <dgm:t>
        <a:bodyPr/>
        <a:lstStyle/>
        <a:p>
          <a:r>
            <a:rPr lang="en-MY" b="1"/>
            <a:t>Directly Linked to Research Questions [corresponding] </a:t>
          </a:r>
          <a:endParaRPr lang="en-US"/>
        </a:p>
      </dgm:t>
    </dgm:pt>
    <dgm:pt modelId="{A8B2AF4C-BDB5-491B-98F7-BCFE5B58E398}" type="parTrans" cxnId="{8112C408-45E0-4FAF-BF20-A6B5C7CFF0BB}">
      <dgm:prSet/>
      <dgm:spPr/>
      <dgm:t>
        <a:bodyPr/>
        <a:lstStyle/>
        <a:p>
          <a:endParaRPr lang="en-US"/>
        </a:p>
      </dgm:t>
    </dgm:pt>
    <dgm:pt modelId="{7C7FF454-9F0C-4B42-9A22-7112B7998F96}" type="sibTrans" cxnId="{8112C408-45E0-4FAF-BF20-A6B5C7CFF0BB}">
      <dgm:prSet/>
      <dgm:spPr/>
      <dgm:t>
        <a:bodyPr/>
        <a:lstStyle/>
        <a:p>
          <a:endParaRPr lang="en-US"/>
        </a:p>
      </dgm:t>
    </dgm:pt>
    <dgm:pt modelId="{73282704-8015-45F5-8467-C7968E76D443}">
      <dgm:prSet/>
      <dgm:spPr/>
      <dgm:t>
        <a:bodyPr/>
        <a:lstStyle/>
        <a:p>
          <a:r>
            <a:rPr lang="en-MY" b="1"/>
            <a:t>Clear and Measurable</a:t>
          </a:r>
          <a:endParaRPr lang="en-US"/>
        </a:p>
      </dgm:t>
    </dgm:pt>
    <dgm:pt modelId="{01082EC3-E98A-44D5-91AA-EBD10F1A2FCE}" type="parTrans" cxnId="{3B9B279D-C0B4-4529-BAFC-D66597145451}">
      <dgm:prSet/>
      <dgm:spPr/>
      <dgm:t>
        <a:bodyPr/>
        <a:lstStyle/>
        <a:p>
          <a:endParaRPr lang="en-US"/>
        </a:p>
      </dgm:t>
    </dgm:pt>
    <dgm:pt modelId="{906283A7-41BA-44BA-AC27-C796ACFB1643}" type="sibTrans" cxnId="{3B9B279D-C0B4-4529-BAFC-D66597145451}">
      <dgm:prSet/>
      <dgm:spPr/>
      <dgm:t>
        <a:bodyPr/>
        <a:lstStyle/>
        <a:p>
          <a:endParaRPr lang="en-US"/>
        </a:p>
      </dgm:t>
    </dgm:pt>
    <dgm:pt modelId="{38FFDE7C-22E6-43E8-89B1-8859133E9669}">
      <dgm:prSet/>
      <dgm:spPr/>
      <dgm:t>
        <a:bodyPr/>
        <a:lstStyle/>
        <a:p>
          <a:r>
            <a:rPr lang="en-MY" b="1"/>
            <a:t>Action-Oriented Language</a:t>
          </a:r>
          <a:r>
            <a:rPr lang="en-MY"/>
            <a:t>: Use verbs like “explore,” “examine,” “analyze,” or “evaluate” to specify the study's goals.</a:t>
          </a:r>
          <a:endParaRPr lang="en-US"/>
        </a:p>
      </dgm:t>
    </dgm:pt>
    <dgm:pt modelId="{482E2F5A-721E-4BF7-9B43-06D37C5865E4}" type="parTrans" cxnId="{EE4C01A1-5876-477A-A7AF-A622B9DED863}">
      <dgm:prSet/>
      <dgm:spPr/>
      <dgm:t>
        <a:bodyPr/>
        <a:lstStyle/>
        <a:p>
          <a:endParaRPr lang="en-US"/>
        </a:p>
      </dgm:t>
    </dgm:pt>
    <dgm:pt modelId="{026844D7-277F-4247-BC80-464CD44049B4}" type="sibTrans" cxnId="{EE4C01A1-5876-477A-A7AF-A622B9DED863}">
      <dgm:prSet/>
      <dgm:spPr/>
      <dgm:t>
        <a:bodyPr/>
        <a:lstStyle/>
        <a:p>
          <a:endParaRPr lang="en-US"/>
        </a:p>
      </dgm:t>
    </dgm:pt>
    <dgm:pt modelId="{D30E3681-ACDC-4807-A63D-A79F831535D4}">
      <dgm:prSet/>
      <dgm:spPr/>
      <dgm:t>
        <a:bodyPr/>
        <a:lstStyle/>
        <a:p>
          <a:r>
            <a:rPr lang="en-MY" b="1"/>
            <a:t>Broad and Specific Objectives</a:t>
          </a:r>
          <a:r>
            <a:rPr lang="en-MY"/>
            <a:t>: Start with a broad objective to capture the study's main aim, then outline specific objectives to break down the study into manageable parts.</a:t>
          </a:r>
          <a:endParaRPr lang="en-US"/>
        </a:p>
      </dgm:t>
    </dgm:pt>
    <dgm:pt modelId="{C431D15A-EB7E-4824-B51D-C6F342CE63C6}" type="parTrans" cxnId="{984315EC-64A1-450A-842C-3104C4BB3301}">
      <dgm:prSet/>
      <dgm:spPr/>
      <dgm:t>
        <a:bodyPr/>
        <a:lstStyle/>
        <a:p>
          <a:endParaRPr lang="en-US"/>
        </a:p>
      </dgm:t>
    </dgm:pt>
    <dgm:pt modelId="{1791FF73-78A7-4353-B17E-CE88957BB0BA}" type="sibTrans" cxnId="{984315EC-64A1-450A-842C-3104C4BB3301}">
      <dgm:prSet/>
      <dgm:spPr/>
      <dgm:t>
        <a:bodyPr/>
        <a:lstStyle/>
        <a:p>
          <a:endParaRPr lang="en-US"/>
        </a:p>
      </dgm:t>
    </dgm:pt>
    <dgm:pt modelId="{11E7E663-2C06-A24B-8DBC-23A7F57F36CE}" type="pres">
      <dgm:prSet presAssocID="{836102E8-8CC8-4428-AC5A-037201ACF4E6}" presName="diagram" presStyleCnt="0">
        <dgm:presLayoutVars>
          <dgm:dir/>
          <dgm:resizeHandles val="exact"/>
        </dgm:presLayoutVars>
      </dgm:prSet>
      <dgm:spPr/>
    </dgm:pt>
    <dgm:pt modelId="{3AEC1130-B448-544A-8C70-F055AFA48620}" type="pres">
      <dgm:prSet presAssocID="{2B6063B4-1340-4AA5-9048-8FABBF0C7F59}" presName="node" presStyleLbl="node1" presStyleIdx="0" presStyleCnt="4">
        <dgm:presLayoutVars>
          <dgm:bulletEnabled val="1"/>
        </dgm:presLayoutVars>
      </dgm:prSet>
      <dgm:spPr/>
    </dgm:pt>
    <dgm:pt modelId="{6E0E9432-36E5-B94B-8F3F-329581A59352}" type="pres">
      <dgm:prSet presAssocID="{7C7FF454-9F0C-4B42-9A22-7112B7998F96}" presName="sibTrans" presStyleLbl="sibTrans2D1" presStyleIdx="0" presStyleCnt="3"/>
      <dgm:spPr/>
    </dgm:pt>
    <dgm:pt modelId="{8C56DF62-16B4-0743-801B-AF34ADA9DC81}" type="pres">
      <dgm:prSet presAssocID="{7C7FF454-9F0C-4B42-9A22-7112B7998F96}" presName="connectorText" presStyleLbl="sibTrans2D1" presStyleIdx="0" presStyleCnt="3"/>
      <dgm:spPr/>
    </dgm:pt>
    <dgm:pt modelId="{7A831CBF-7E87-8643-8991-39A4D0C26336}" type="pres">
      <dgm:prSet presAssocID="{73282704-8015-45F5-8467-C7968E76D443}" presName="node" presStyleLbl="node1" presStyleIdx="1" presStyleCnt="4">
        <dgm:presLayoutVars>
          <dgm:bulletEnabled val="1"/>
        </dgm:presLayoutVars>
      </dgm:prSet>
      <dgm:spPr/>
    </dgm:pt>
    <dgm:pt modelId="{B2EDE0C5-5B7D-C14A-8C58-8E801FB7ED19}" type="pres">
      <dgm:prSet presAssocID="{906283A7-41BA-44BA-AC27-C796ACFB1643}" presName="sibTrans" presStyleLbl="sibTrans2D1" presStyleIdx="1" presStyleCnt="3"/>
      <dgm:spPr/>
    </dgm:pt>
    <dgm:pt modelId="{95187159-B1D8-354A-9652-ECA9F4710B1F}" type="pres">
      <dgm:prSet presAssocID="{906283A7-41BA-44BA-AC27-C796ACFB1643}" presName="connectorText" presStyleLbl="sibTrans2D1" presStyleIdx="1" presStyleCnt="3"/>
      <dgm:spPr/>
    </dgm:pt>
    <dgm:pt modelId="{8A8F40F5-E5BB-B741-9076-826CC998213B}" type="pres">
      <dgm:prSet presAssocID="{38FFDE7C-22E6-43E8-89B1-8859133E9669}" presName="node" presStyleLbl="node1" presStyleIdx="2" presStyleCnt="4">
        <dgm:presLayoutVars>
          <dgm:bulletEnabled val="1"/>
        </dgm:presLayoutVars>
      </dgm:prSet>
      <dgm:spPr/>
    </dgm:pt>
    <dgm:pt modelId="{3226172D-B833-B246-B766-CD2882A45127}" type="pres">
      <dgm:prSet presAssocID="{026844D7-277F-4247-BC80-464CD44049B4}" presName="sibTrans" presStyleLbl="sibTrans2D1" presStyleIdx="2" presStyleCnt="3"/>
      <dgm:spPr/>
    </dgm:pt>
    <dgm:pt modelId="{456E396E-3E47-4F43-84A9-2DD7168DA23A}" type="pres">
      <dgm:prSet presAssocID="{026844D7-277F-4247-BC80-464CD44049B4}" presName="connectorText" presStyleLbl="sibTrans2D1" presStyleIdx="2" presStyleCnt="3"/>
      <dgm:spPr/>
    </dgm:pt>
    <dgm:pt modelId="{9CC06BCB-B781-D940-9B2E-6604DBCEFFEE}" type="pres">
      <dgm:prSet presAssocID="{D30E3681-ACDC-4807-A63D-A79F831535D4}" presName="node" presStyleLbl="node1" presStyleIdx="3" presStyleCnt="4">
        <dgm:presLayoutVars>
          <dgm:bulletEnabled val="1"/>
        </dgm:presLayoutVars>
      </dgm:prSet>
      <dgm:spPr/>
    </dgm:pt>
  </dgm:ptLst>
  <dgm:cxnLst>
    <dgm:cxn modelId="{8112C408-45E0-4FAF-BF20-A6B5C7CFF0BB}" srcId="{836102E8-8CC8-4428-AC5A-037201ACF4E6}" destId="{2B6063B4-1340-4AA5-9048-8FABBF0C7F59}" srcOrd="0" destOrd="0" parTransId="{A8B2AF4C-BDB5-491B-98F7-BCFE5B58E398}" sibTransId="{7C7FF454-9F0C-4B42-9A22-7112B7998F96}"/>
    <dgm:cxn modelId="{E3DFBB16-D218-184F-B1B1-0489567CBAD9}" type="presOf" srcId="{026844D7-277F-4247-BC80-464CD44049B4}" destId="{3226172D-B833-B246-B766-CD2882A45127}" srcOrd="0" destOrd="0" presId="urn:microsoft.com/office/officeart/2005/8/layout/process5"/>
    <dgm:cxn modelId="{8A45C421-4167-8841-A7FD-2300164222BB}" type="presOf" srcId="{906283A7-41BA-44BA-AC27-C796ACFB1643}" destId="{B2EDE0C5-5B7D-C14A-8C58-8E801FB7ED19}" srcOrd="0" destOrd="0" presId="urn:microsoft.com/office/officeart/2005/8/layout/process5"/>
    <dgm:cxn modelId="{23FB5022-0CC3-1541-AFF1-96C058B68FCE}" type="presOf" srcId="{D30E3681-ACDC-4807-A63D-A79F831535D4}" destId="{9CC06BCB-B781-D940-9B2E-6604DBCEFFEE}" srcOrd="0" destOrd="0" presId="urn:microsoft.com/office/officeart/2005/8/layout/process5"/>
    <dgm:cxn modelId="{14DB752B-054B-8C45-AC8C-E286087150D5}" type="presOf" srcId="{836102E8-8CC8-4428-AC5A-037201ACF4E6}" destId="{11E7E663-2C06-A24B-8DBC-23A7F57F36CE}" srcOrd="0" destOrd="0" presId="urn:microsoft.com/office/officeart/2005/8/layout/process5"/>
    <dgm:cxn modelId="{DDB05D2F-29B9-E849-8B66-4DCCD8BDF47F}" type="presOf" srcId="{906283A7-41BA-44BA-AC27-C796ACFB1643}" destId="{95187159-B1D8-354A-9652-ECA9F4710B1F}" srcOrd="1" destOrd="0" presId="urn:microsoft.com/office/officeart/2005/8/layout/process5"/>
    <dgm:cxn modelId="{3D34463E-F86E-5741-95AD-69D6E06595CD}" type="presOf" srcId="{38FFDE7C-22E6-43E8-89B1-8859133E9669}" destId="{8A8F40F5-E5BB-B741-9076-826CC998213B}" srcOrd="0" destOrd="0" presId="urn:microsoft.com/office/officeart/2005/8/layout/process5"/>
    <dgm:cxn modelId="{D51C9162-B74B-5346-BA9B-31F95D9F70E8}" type="presOf" srcId="{7C7FF454-9F0C-4B42-9A22-7112B7998F96}" destId="{8C56DF62-16B4-0743-801B-AF34ADA9DC81}" srcOrd="1" destOrd="0" presId="urn:microsoft.com/office/officeart/2005/8/layout/process5"/>
    <dgm:cxn modelId="{3B9B279D-C0B4-4529-BAFC-D66597145451}" srcId="{836102E8-8CC8-4428-AC5A-037201ACF4E6}" destId="{73282704-8015-45F5-8467-C7968E76D443}" srcOrd="1" destOrd="0" parTransId="{01082EC3-E98A-44D5-91AA-EBD10F1A2FCE}" sibTransId="{906283A7-41BA-44BA-AC27-C796ACFB1643}"/>
    <dgm:cxn modelId="{EE4C01A1-5876-477A-A7AF-A622B9DED863}" srcId="{836102E8-8CC8-4428-AC5A-037201ACF4E6}" destId="{38FFDE7C-22E6-43E8-89B1-8859133E9669}" srcOrd="2" destOrd="0" parTransId="{482E2F5A-721E-4BF7-9B43-06D37C5865E4}" sibTransId="{026844D7-277F-4247-BC80-464CD44049B4}"/>
    <dgm:cxn modelId="{182A2CAB-DE45-8248-9866-5F8A57AB0965}" type="presOf" srcId="{026844D7-277F-4247-BC80-464CD44049B4}" destId="{456E396E-3E47-4F43-84A9-2DD7168DA23A}" srcOrd="1" destOrd="0" presId="urn:microsoft.com/office/officeart/2005/8/layout/process5"/>
    <dgm:cxn modelId="{915563C4-76B7-F640-9499-9B4F4011B8A0}" type="presOf" srcId="{73282704-8015-45F5-8467-C7968E76D443}" destId="{7A831CBF-7E87-8643-8991-39A4D0C26336}" srcOrd="0" destOrd="0" presId="urn:microsoft.com/office/officeart/2005/8/layout/process5"/>
    <dgm:cxn modelId="{984315EC-64A1-450A-842C-3104C4BB3301}" srcId="{836102E8-8CC8-4428-AC5A-037201ACF4E6}" destId="{D30E3681-ACDC-4807-A63D-A79F831535D4}" srcOrd="3" destOrd="0" parTransId="{C431D15A-EB7E-4824-B51D-C6F342CE63C6}" sibTransId="{1791FF73-78A7-4353-B17E-CE88957BB0BA}"/>
    <dgm:cxn modelId="{71C976FA-6349-EC47-AFC1-FBDBDC642FCB}" type="presOf" srcId="{7C7FF454-9F0C-4B42-9A22-7112B7998F96}" destId="{6E0E9432-36E5-B94B-8F3F-329581A59352}" srcOrd="0" destOrd="0" presId="urn:microsoft.com/office/officeart/2005/8/layout/process5"/>
    <dgm:cxn modelId="{E02F64FB-D82A-6845-8DD1-8C9D8CCDE826}" type="presOf" srcId="{2B6063B4-1340-4AA5-9048-8FABBF0C7F59}" destId="{3AEC1130-B448-544A-8C70-F055AFA48620}" srcOrd="0" destOrd="0" presId="urn:microsoft.com/office/officeart/2005/8/layout/process5"/>
    <dgm:cxn modelId="{095470C5-A067-8A4A-BC5D-ABD8EB794EBF}" type="presParOf" srcId="{11E7E663-2C06-A24B-8DBC-23A7F57F36CE}" destId="{3AEC1130-B448-544A-8C70-F055AFA48620}" srcOrd="0" destOrd="0" presId="urn:microsoft.com/office/officeart/2005/8/layout/process5"/>
    <dgm:cxn modelId="{D62DCF41-6873-BE43-A6A8-F601E8D04B24}" type="presParOf" srcId="{11E7E663-2C06-A24B-8DBC-23A7F57F36CE}" destId="{6E0E9432-36E5-B94B-8F3F-329581A59352}" srcOrd="1" destOrd="0" presId="urn:microsoft.com/office/officeart/2005/8/layout/process5"/>
    <dgm:cxn modelId="{289BA97C-3FBE-7C47-8F22-0C2D82C5EB34}" type="presParOf" srcId="{6E0E9432-36E5-B94B-8F3F-329581A59352}" destId="{8C56DF62-16B4-0743-801B-AF34ADA9DC81}" srcOrd="0" destOrd="0" presId="urn:microsoft.com/office/officeart/2005/8/layout/process5"/>
    <dgm:cxn modelId="{9CDE9713-4CF4-D94D-AFDB-10A24EDB6EF6}" type="presParOf" srcId="{11E7E663-2C06-A24B-8DBC-23A7F57F36CE}" destId="{7A831CBF-7E87-8643-8991-39A4D0C26336}" srcOrd="2" destOrd="0" presId="urn:microsoft.com/office/officeart/2005/8/layout/process5"/>
    <dgm:cxn modelId="{FBE3B701-DA3D-154C-B10E-07F1D71C8D68}" type="presParOf" srcId="{11E7E663-2C06-A24B-8DBC-23A7F57F36CE}" destId="{B2EDE0C5-5B7D-C14A-8C58-8E801FB7ED19}" srcOrd="3" destOrd="0" presId="urn:microsoft.com/office/officeart/2005/8/layout/process5"/>
    <dgm:cxn modelId="{79984D8A-193D-154E-AB3F-1F780A9BE185}" type="presParOf" srcId="{B2EDE0C5-5B7D-C14A-8C58-8E801FB7ED19}" destId="{95187159-B1D8-354A-9652-ECA9F4710B1F}" srcOrd="0" destOrd="0" presId="urn:microsoft.com/office/officeart/2005/8/layout/process5"/>
    <dgm:cxn modelId="{8BC5E3CE-A6F3-AA47-B2C2-BBE69172D38B}" type="presParOf" srcId="{11E7E663-2C06-A24B-8DBC-23A7F57F36CE}" destId="{8A8F40F5-E5BB-B741-9076-826CC998213B}" srcOrd="4" destOrd="0" presId="urn:microsoft.com/office/officeart/2005/8/layout/process5"/>
    <dgm:cxn modelId="{236905DB-5808-2940-BBDC-7EDD4CD856F5}" type="presParOf" srcId="{11E7E663-2C06-A24B-8DBC-23A7F57F36CE}" destId="{3226172D-B833-B246-B766-CD2882A45127}" srcOrd="5" destOrd="0" presId="urn:microsoft.com/office/officeart/2005/8/layout/process5"/>
    <dgm:cxn modelId="{6F14290E-41DF-B44A-9FE8-34DF93756CA2}" type="presParOf" srcId="{3226172D-B833-B246-B766-CD2882A45127}" destId="{456E396E-3E47-4F43-84A9-2DD7168DA23A}" srcOrd="0" destOrd="0" presId="urn:microsoft.com/office/officeart/2005/8/layout/process5"/>
    <dgm:cxn modelId="{9C2B4E2C-3B3A-0540-8541-D9AD9B974DEF}" type="presParOf" srcId="{11E7E663-2C06-A24B-8DBC-23A7F57F36CE}" destId="{9CC06BCB-B781-D940-9B2E-6604DBCEFFEE}" srcOrd="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0EEDA7-309C-4D15-ADB6-1BB58405DAF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84F9DB9-A4DD-40E1-8F45-C0BCC1E78161}">
      <dgm:prSet/>
      <dgm:spPr/>
      <dgm:t>
        <a:bodyPr/>
        <a:lstStyle/>
        <a:p>
          <a:r>
            <a:rPr lang="en-MY" b="1"/>
            <a:t>Alignment with Research Questions</a:t>
          </a:r>
          <a:endParaRPr lang="en-US"/>
        </a:p>
      </dgm:t>
    </dgm:pt>
    <dgm:pt modelId="{55FC5130-CD07-40BB-82D9-0778C522160E}" type="parTrans" cxnId="{B0D83BD2-B7E2-4902-AA82-D877A5033F96}">
      <dgm:prSet/>
      <dgm:spPr/>
      <dgm:t>
        <a:bodyPr/>
        <a:lstStyle/>
        <a:p>
          <a:endParaRPr lang="en-US"/>
        </a:p>
      </dgm:t>
    </dgm:pt>
    <dgm:pt modelId="{B0263F79-002F-42C1-9F7A-BFA08A4B6134}" type="sibTrans" cxnId="{B0D83BD2-B7E2-4902-AA82-D877A5033F96}">
      <dgm:prSet/>
      <dgm:spPr/>
      <dgm:t>
        <a:bodyPr/>
        <a:lstStyle/>
        <a:p>
          <a:endParaRPr lang="en-US"/>
        </a:p>
      </dgm:t>
    </dgm:pt>
    <dgm:pt modelId="{8B2CA092-E2FB-4F74-B1E7-5C9D21A6D854}">
      <dgm:prSet/>
      <dgm:spPr/>
      <dgm:t>
        <a:bodyPr/>
        <a:lstStyle/>
        <a:p>
          <a:r>
            <a:rPr lang="en-MY" b="1"/>
            <a:t>Clarity and Specificity</a:t>
          </a:r>
          <a:endParaRPr lang="en-US"/>
        </a:p>
      </dgm:t>
    </dgm:pt>
    <dgm:pt modelId="{DF115733-FEE7-4753-87E2-2988D1B921E8}" type="parTrans" cxnId="{BE8B3572-C5D3-4A9C-BBF2-6B001A5565CC}">
      <dgm:prSet/>
      <dgm:spPr/>
      <dgm:t>
        <a:bodyPr/>
        <a:lstStyle/>
        <a:p>
          <a:endParaRPr lang="en-US"/>
        </a:p>
      </dgm:t>
    </dgm:pt>
    <dgm:pt modelId="{2FF016A5-EEE1-4D34-8161-BE6415D9644C}" type="sibTrans" cxnId="{BE8B3572-C5D3-4A9C-BBF2-6B001A5565CC}">
      <dgm:prSet/>
      <dgm:spPr/>
      <dgm:t>
        <a:bodyPr/>
        <a:lstStyle/>
        <a:p>
          <a:endParaRPr lang="en-US"/>
        </a:p>
      </dgm:t>
    </dgm:pt>
    <dgm:pt modelId="{4339BA14-948A-415C-8B82-602C259CFDF9}">
      <dgm:prSet/>
      <dgm:spPr/>
      <dgm:t>
        <a:bodyPr/>
        <a:lstStyle/>
        <a:p>
          <a:r>
            <a:rPr lang="en-MY" b="1"/>
            <a:t>Measurable Variables</a:t>
          </a:r>
          <a:endParaRPr lang="en-US"/>
        </a:p>
      </dgm:t>
    </dgm:pt>
    <dgm:pt modelId="{EBC45B59-A58B-44CE-9641-B8534D1D1C6F}" type="parTrans" cxnId="{7DB53A69-D126-47B9-AD50-359D0D3B1228}">
      <dgm:prSet/>
      <dgm:spPr/>
      <dgm:t>
        <a:bodyPr/>
        <a:lstStyle/>
        <a:p>
          <a:endParaRPr lang="en-US"/>
        </a:p>
      </dgm:t>
    </dgm:pt>
    <dgm:pt modelId="{FF31ECC4-8979-4113-B666-94730EBA8E13}" type="sibTrans" cxnId="{7DB53A69-D126-47B9-AD50-359D0D3B1228}">
      <dgm:prSet/>
      <dgm:spPr/>
      <dgm:t>
        <a:bodyPr/>
        <a:lstStyle/>
        <a:p>
          <a:endParaRPr lang="en-US"/>
        </a:p>
      </dgm:t>
    </dgm:pt>
    <dgm:pt modelId="{C6703FCC-CC5F-471F-A216-1D8DDA0F64DF}">
      <dgm:prSet/>
      <dgm:spPr/>
      <dgm:t>
        <a:bodyPr/>
        <a:lstStyle/>
        <a:p>
          <a:r>
            <a:rPr lang="en-MY" b="1"/>
            <a:t>Direction (if applicable)</a:t>
          </a:r>
          <a:r>
            <a:rPr lang="en-MY"/>
            <a:t>: If the hypothesis predicts a direction (e.g., "positive correlation"), specify this to clarify expectations.</a:t>
          </a:r>
          <a:endParaRPr lang="en-US"/>
        </a:p>
      </dgm:t>
    </dgm:pt>
    <dgm:pt modelId="{071DB8D6-6AA2-41E4-83B8-7CCA0D73961E}" type="parTrans" cxnId="{69BAFC8D-E011-4C39-9CA9-24F1470A778B}">
      <dgm:prSet/>
      <dgm:spPr/>
      <dgm:t>
        <a:bodyPr/>
        <a:lstStyle/>
        <a:p>
          <a:endParaRPr lang="en-US"/>
        </a:p>
      </dgm:t>
    </dgm:pt>
    <dgm:pt modelId="{D65D7F35-B27A-4822-BD62-0B958F789F41}" type="sibTrans" cxnId="{69BAFC8D-E011-4C39-9CA9-24F1470A778B}">
      <dgm:prSet/>
      <dgm:spPr/>
      <dgm:t>
        <a:bodyPr/>
        <a:lstStyle/>
        <a:p>
          <a:endParaRPr lang="en-US"/>
        </a:p>
      </dgm:t>
    </dgm:pt>
    <dgm:pt modelId="{B788027A-2E29-40DD-B391-37EC7AA8EFAE}" type="pres">
      <dgm:prSet presAssocID="{D70EEDA7-309C-4D15-ADB6-1BB58405DAF7}" presName="root" presStyleCnt="0">
        <dgm:presLayoutVars>
          <dgm:dir/>
          <dgm:resizeHandles val="exact"/>
        </dgm:presLayoutVars>
      </dgm:prSet>
      <dgm:spPr/>
    </dgm:pt>
    <dgm:pt modelId="{3EBB83D9-3F7D-4D63-99AA-2482E538AB35}" type="pres">
      <dgm:prSet presAssocID="{E84F9DB9-A4DD-40E1-8F45-C0BCC1E78161}" presName="compNode" presStyleCnt="0"/>
      <dgm:spPr/>
    </dgm:pt>
    <dgm:pt modelId="{7FD4330B-D9C1-45E1-ACB1-45223A019E1D}" type="pres">
      <dgm:prSet presAssocID="{E84F9DB9-A4DD-40E1-8F45-C0BCC1E78161}" presName="bgRect" presStyleLbl="bgShp" presStyleIdx="0" presStyleCnt="4"/>
      <dgm:spPr/>
    </dgm:pt>
    <dgm:pt modelId="{C4E4922A-32DF-41BB-9A4C-6F5BDC154E01}" type="pres">
      <dgm:prSet presAssocID="{E84F9DB9-A4DD-40E1-8F45-C0BCC1E7816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A3B04F7C-1A76-4AA4-8173-99CAAF0ED64F}" type="pres">
      <dgm:prSet presAssocID="{E84F9DB9-A4DD-40E1-8F45-C0BCC1E78161}" presName="spaceRect" presStyleCnt="0"/>
      <dgm:spPr/>
    </dgm:pt>
    <dgm:pt modelId="{88CE0563-FE67-494F-AF56-8312F51CC693}" type="pres">
      <dgm:prSet presAssocID="{E84F9DB9-A4DD-40E1-8F45-C0BCC1E78161}" presName="parTx" presStyleLbl="revTx" presStyleIdx="0" presStyleCnt="4">
        <dgm:presLayoutVars>
          <dgm:chMax val="0"/>
          <dgm:chPref val="0"/>
        </dgm:presLayoutVars>
      </dgm:prSet>
      <dgm:spPr/>
    </dgm:pt>
    <dgm:pt modelId="{557F8512-6525-47F2-BA28-F10567E6100F}" type="pres">
      <dgm:prSet presAssocID="{B0263F79-002F-42C1-9F7A-BFA08A4B6134}" presName="sibTrans" presStyleCnt="0"/>
      <dgm:spPr/>
    </dgm:pt>
    <dgm:pt modelId="{4FEACD84-5C77-4548-A51E-EAEC8BCE3CA9}" type="pres">
      <dgm:prSet presAssocID="{8B2CA092-E2FB-4F74-B1E7-5C9D21A6D854}" presName="compNode" presStyleCnt="0"/>
      <dgm:spPr/>
    </dgm:pt>
    <dgm:pt modelId="{2302BC50-B2B9-456D-9F44-FBDDB72D378B}" type="pres">
      <dgm:prSet presAssocID="{8B2CA092-E2FB-4F74-B1E7-5C9D21A6D854}" presName="bgRect" presStyleLbl="bgShp" presStyleIdx="1" presStyleCnt="4"/>
      <dgm:spPr/>
    </dgm:pt>
    <dgm:pt modelId="{91EC6A62-DE36-460A-A7E1-024402592EC1}" type="pres">
      <dgm:prSet presAssocID="{8B2CA092-E2FB-4F74-B1E7-5C9D21A6D85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ick"/>
        </a:ext>
      </dgm:extLst>
    </dgm:pt>
    <dgm:pt modelId="{D9CE6528-4CEC-431A-BAF1-EC22D6DF3485}" type="pres">
      <dgm:prSet presAssocID="{8B2CA092-E2FB-4F74-B1E7-5C9D21A6D854}" presName="spaceRect" presStyleCnt="0"/>
      <dgm:spPr/>
    </dgm:pt>
    <dgm:pt modelId="{96C842FE-B974-41E0-BC41-4EBD283FD8DB}" type="pres">
      <dgm:prSet presAssocID="{8B2CA092-E2FB-4F74-B1E7-5C9D21A6D854}" presName="parTx" presStyleLbl="revTx" presStyleIdx="1" presStyleCnt="4">
        <dgm:presLayoutVars>
          <dgm:chMax val="0"/>
          <dgm:chPref val="0"/>
        </dgm:presLayoutVars>
      </dgm:prSet>
      <dgm:spPr/>
    </dgm:pt>
    <dgm:pt modelId="{5177B456-B38C-42B2-85E0-554FF04429B3}" type="pres">
      <dgm:prSet presAssocID="{2FF016A5-EEE1-4D34-8161-BE6415D9644C}" presName="sibTrans" presStyleCnt="0"/>
      <dgm:spPr/>
    </dgm:pt>
    <dgm:pt modelId="{1D797ED5-0A58-4D1B-9FD4-016962C1C008}" type="pres">
      <dgm:prSet presAssocID="{4339BA14-948A-415C-8B82-602C259CFDF9}" presName="compNode" presStyleCnt="0"/>
      <dgm:spPr/>
    </dgm:pt>
    <dgm:pt modelId="{CD86881F-39BC-4C29-929A-B17FAB20C5EF}" type="pres">
      <dgm:prSet presAssocID="{4339BA14-948A-415C-8B82-602C259CFDF9}" presName="bgRect" presStyleLbl="bgShp" presStyleIdx="2" presStyleCnt="4"/>
      <dgm:spPr/>
    </dgm:pt>
    <dgm:pt modelId="{AECCCA92-6834-4A16-BC29-1668BB9FF917}" type="pres">
      <dgm:prSet presAssocID="{4339BA14-948A-415C-8B82-602C259CFDF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44799B25-3EF6-49FA-9267-0EE2617D11D0}" type="pres">
      <dgm:prSet presAssocID="{4339BA14-948A-415C-8B82-602C259CFDF9}" presName="spaceRect" presStyleCnt="0"/>
      <dgm:spPr/>
    </dgm:pt>
    <dgm:pt modelId="{988FD939-EF9D-4A8B-80F7-24F2D498472A}" type="pres">
      <dgm:prSet presAssocID="{4339BA14-948A-415C-8B82-602C259CFDF9}" presName="parTx" presStyleLbl="revTx" presStyleIdx="2" presStyleCnt="4">
        <dgm:presLayoutVars>
          <dgm:chMax val="0"/>
          <dgm:chPref val="0"/>
        </dgm:presLayoutVars>
      </dgm:prSet>
      <dgm:spPr/>
    </dgm:pt>
    <dgm:pt modelId="{666E8E79-D7DE-4803-8017-31CC33513BC4}" type="pres">
      <dgm:prSet presAssocID="{FF31ECC4-8979-4113-B666-94730EBA8E13}" presName="sibTrans" presStyleCnt="0"/>
      <dgm:spPr/>
    </dgm:pt>
    <dgm:pt modelId="{387F1F1F-2827-4561-BD5F-B053E68803B9}" type="pres">
      <dgm:prSet presAssocID="{C6703FCC-CC5F-471F-A216-1D8DDA0F64DF}" presName="compNode" presStyleCnt="0"/>
      <dgm:spPr/>
    </dgm:pt>
    <dgm:pt modelId="{8E653935-8A0C-435D-A9E1-0A1FF80EB2CB}" type="pres">
      <dgm:prSet presAssocID="{C6703FCC-CC5F-471F-A216-1D8DDA0F64DF}" presName="bgRect" presStyleLbl="bgShp" presStyleIdx="3" presStyleCnt="4"/>
      <dgm:spPr/>
    </dgm:pt>
    <dgm:pt modelId="{AACA3A88-1E9E-4B46-907E-834790C789C4}" type="pres">
      <dgm:prSet presAssocID="{C6703FCC-CC5F-471F-A216-1D8DDA0F64D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ce"/>
        </a:ext>
      </dgm:extLst>
    </dgm:pt>
    <dgm:pt modelId="{1244CB7B-5E2D-45EE-804F-5717F5AD7315}" type="pres">
      <dgm:prSet presAssocID="{C6703FCC-CC5F-471F-A216-1D8DDA0F64DF}" presName="spaceRect" presStyleCnt="0"/>
      <dgm:spPr/>
    </dgm:pt>
    <dgm:pt modelId="{8B30CE77-D3CD-445E-AF47-FCEBCF11A8F2}" type="pres">
      <dgm:prSet presAssocID="{C6703FCC-CC5F-471F-A216-1D8DDA0F64DF}" presName="parTx" presStyleLbl="revTx" presStyleIdx="3" presStyleCnt="4">
        <dgm:presLayoutVars>
          <dgm:chMax val="0"/>
          <dgm:chPref val="0"/>
        </dgm:presLayoutVars>
      </dgm:prSet>
      <dgm:spPr/>
    </dgm:pt>
  </dgm:ptLst>
  <dgm:cxnLst>
    <dgm:cxn modelId="{E990C90E-FEBA-463F-AC48-20E27C7637FA}" type="presOf" srcId="{8B2CA092-E2FB-4F74-B1E7-5C9D21A6D854}" destId="{96C842FE-B974-41E0-BC41-4EBD283FD8DB}" srcOrd="0" destOrd="0" presId="urn:microsoft.com/office/officeart/2018/2/layout/IconVerticalSolidList"/>
    <dgm:cxn modelId="{E6C2142C-A477-404A-ABBD-2827C5142E56}" type="presOf" srcId="{E84F9DB9-A4DD-40E1-8F45-C0BCC1E78161}" destId="{88CE0563-FE67-494F-AF56-8312F51CC693}" srcOrd="0" destOrd="0" presId="urn:microsoft.com/office/officeart/2018/2/layout/IconVerticalSolidList"/>
    <dgm:cxn modelId="{7DB53A69-D126-47B9-AD50-359D0D3B1228}" srcId="{D70EEDA7-309C-4D15-ADB6-1BB58405DAF7}" destId="{4339BA14-948A-415C-8B82-602C259CFDF9}" srcOrd="2" destOrd="0" parTransId="{EBC45B59-A58B-44CE-9641-B8534D1D1C6F}" sibTransId="{FF31ECC4-8979-4113-B666-94730EBA8E13}"/>
    <dgm:cxn modelId="{BE8B3572-C5D3-4A9C-BBF2-6B001A5565CC}" srcId="{D70EEDA7-309C-4D15-ADB6-1BB58405DAF7}" destId="{8B2CA092-E2FB-4F74-B1E7-5C9D21A6D854}" srcOrd="1" destOrd="0" parTransId="{DF115733-FEE7-4753-87E2-2988D1B921E8}" sibTransId="{2FF016A5-EEE1-4D34-8161-BE6415D9644C}"/>
    <dgm:cxn modelId="{69BAFC8D-E011-4C39-9CA9-24F1470A778B}" srcId="{D70EEDA7-309C-4D15-ADB6-1BB58405DAF7}" destId="{C6703FCC-CC5F-471F-A216-1D8DDA0F64DF}" srcOrd="3" destOrd="0" parTransId="{071DB8D6-6AA2-41E4-83B8-7CCA0D73961E}" sibTransId="{D65D7F35-B27A-4822-BD62-0B958F789F41}"/>
    <dgm:cxn modelId="{A19DD5C1-0780-4DE5-B514-28A7CB688963}" type="presOf" srcId="{C6703FCC-CC5F-471F-A216-1D8DDA0F64DF}" destId="{8B30CE77-D3CD-445E-AF47-FCEBCF11A8F2}" srcOrd="0" destOrd="0" presId="urn:microsoft.com/office/officeart/2018/2/layout/IconVerticalSolidList"/>
    <dgm:cxn modelId="{B0D83BD2-B7E2-4902-AA82-D877A5033F96}" srcId="{D70EEDA7-309C-4D15-ADB6-1BB58405DAF7}" destId="{E84F9DB9-A4DD-40E1-8F45-C0BCC1E78161}" srcOrd="0" destOrd="0" parTransId="{55FC5130-CD07-40BB-82D9-0778C522160E}" sibTransId="{B0263F79-002F-42C1-9F7A-BFA08A4B6134}"/>
    <dgm:cxn modelId="{9C20ABEF-7850-4ED7-B660-EF426B8B69D8}" type="presOf" srcId="{D70EEDA7-309C-4D15-ADB6-1BB58405DAF7}" destId="{B788027A-2E29-40DD-B391-37EC7AA8EFAE}" srcOrd="0" destOrd="0" presId="urn:microsoft.com/office/officeart/2018/2/layout/IconVerticalSolidList"/>
    <dgm:cxn modelId="{7E9F1DFB-6283-431B-82D5-02501E8D0A30}" type="presOf" srcId="{4339BA14-948A-415C-8B82-602C259CFDF9}" destId="{988FD939-EF9D-4A8B-80F7-24F2D498472A}" srcOrd="0" destOrd="0" presId="urn:microsoft.com/office/officeart/2018/2/layout/IconVerticalSolidList"/>
    <dgm:cxn modelId="{88F52A09-E2BA-4C69-8DB0-DDB6188CE178}" type="presParOf" srcId="{B788027A-2E29-40DD-B391-37EC7AA8EFAE}" destId="{3EBB83D9-3F7D-4D63-99AA-2482E538AB35}" srcOrd="0" destOrd="0" presId="urn:microsoft.com/office/officeart/2018/2/layout/IconVerticalSolidList"/>
    <dgm:cxn modelId="{65454820-7359-48E4-8433-40E9C02DAC6A}" type="presParOf" srcId="{3EBB83D9-3F7D-4D63-99AA-2482E538AB35}" destId="{7FD4330B-D9C1-45E1-ACB1-45223A019E1D}" srcOrd="0" destOrd="0" presId="urn:microsoft.com/office/officeart/2018/2/layout/IconVerticalSolidList"/>
    <dgm:cxn modelId="{F27C37C9-E555-403B-A007-BA0D8362B338}" type="presParOf" srcId="{3EBB83D9-3F7D-4D63-99AA-2482E538AB35}" destId="{C4E4922A-32DF-41BB-9A4C-6F5BDC154E01}" srcOrd="1" destOrd="0" presId="urn:microsoft.com/office/officeart/2018/2/layout/IconVerticalSolidList"/>
    <dgm:cxn modelId="{9525C7B6-C2D3-4134-93F1-6693A4C6E158}" type="presParOf" srcId="{3EBB83D9-3F7D-4D63-99AA-2482E538AB35}" destId="{A3B04F7C-1A76-4AA4-8173-99CAAF0ED64F}" srcOrd="2" destOrd="0" presId="urn:microsoft.com/office/officeart/2018/2/layout/IconVerticalSolidList"/>
    <dgm:cxn modelId="{F0B1978A-BEBA-449E-81E8-4B4333FE8A0C}" type="presParOf" srcId="{3EBB83D9-3F7D-4D63-99AA-2482E538AB35}" destId="{88CE0563-FE67-494F-AF56-8312F51CC693}" srcOrd="3" destOrd="0" presId="urn:microsoft.com/office/officeart/2018/2/layout/IconVerticalSolidList"/>
    <dgm:cxn modelId="{1719CA7B-77BA-4154-9F71-E5842EB85A99}" type="presParOf" srcId="{B788027A-2E29-40DD-B391-37EC7AA8EFAE}" destId="{557F8512-6525-47F2-BA28-F10567E6100F}" srcOrd="1" destOrd="0" presId="urn:microsoft.com/office/officeart/2018/2/layout/IconVerticalSolidList"/>
    <dgm:cxn modelId="{18F9FF36-6F0A-4767-9A32-5B50A7280793}" type="presParOf" srcId="{B788027A-2E29-40DD-B391-37EC7AA8EFAE}" destId="{4FEACD84-5C77-4548-A51E-EAEC8BCE3CA9}" srcOrd="2" destOrd="0" presId="urn:microsoft.com/office/officeart/2018/2/layout/IconVerticalSolidList"/>
    <dgm:cxn modelId="{7024232B-2794-40C9-8D98-EF40487675A8}" type="presParOf" srcId="{4FEACD84-5C77-4548-A51E-EAEC8BCE3CA9}" destId="{2302BC50-B2B9-456D-9F44-FBDDB72D378B}" srcOrd="0" destOrd="0" presId="urn:microsoft.com/office/officeart/2018/2/layout/IconVerticalSolidList"/>
    <dgm:cxn modelId="{383F4BA6-8E0A-4FAB-BF7A-D637DDFCE07E}" type="presParOf" srcId="{4FEACD84-5C77-4548-A51E-EAEC8BCE3CA9}" destId="{91EC6A62-DE36-460A-A7E1-024402592EC1}" srcOrd="1" destOrd="0" presId="urn:microsoft.com/office/officeart/2018/2/layout/IconVerticalSolidList"/>
    <dgm:cxn modelId="{D5E48632-3068-496E-AB80-8692DA1CE03C}" type="presParOf" srcId="{4FEACD84-5C77-4548-A51E-EAEC8BCE3CA9}" destId="{D9CE6528-4CEC-431A-BAF1-EC22D6DF3485}" srcOrd="2" destOrd="0" presId="urn:microsoft.com/office/officeart/2018/2/layout/IconVerticalSolidList"/>
    <dgm:cxn modelId="{2AB14BF7-AA0D-4B4D-A200-62C42A909E6A}" type="presParOf" srcId="{4FEACD84-5C77-4548-A51E-EAEC8BCE3CA9}" destId="{96C842FE-B974-41E0-BC41-4EBD283FD8DB}" srcOrd="3" destOrd="0" presId="urn:microsoft.com/office/officeart/2018/2/layout/IconVerticalSolidList"/>
    <dgm:cxn modelId="{CD213DB5-A74E-4E77-A557-D44307173A34}" type="presParOf" srcId="{B788027A-2E29-40DD-B391-37EC7AA8EFAE}" destId="{5177B456-B38C-42B2-85E0-554FF04429B3}" srcOrd="3" destOrd="0" presId="urn:microsoft.com/office/officeart/2018/2/layout/IconVerticalSolidList"/>
    <dgm:cxn modelId="{36AB7146-1B96-482A-8A69-1B111B99A3CF}" type="presParOf" srcId="{B788027A-2E29-40DD-B391-37EC7AA8EFAE}" destId="{1D797ED5-0A58-4D1B-9FD4-016962C1C008}" srcOrd="4" destOrd="0" presId="urn:microsoft.com/office/officeart/2018/2/layout/IconVerticalSolidList"/>
    <dgm:cxn modelId="{815832B2-5E36-4735-95F6-D48B7FE8B6DC}" type="presParOf" srcId="{1D797ED5-0A58-4D1B-9FD4-016962C1C008}" destId="{CD86881F-39BC-4C29-929A-B17FAB20C5EF}" srcOrd="0" destOrd="0" presId="urn:microsoft.com/office/officeart/2018/2/layout/IconVerticalSolidList"/>
    <dgm:cxn modelId="{2F16C6BA-A90D-4379-B7C6-AD266A313133}" type="presParOf" srcId="{1D797ED5-0A58-4D1B-9FD4-016962C1C008}" destId="{AECCCA92-6834-4A16-BC29-1668BB9FF917}" srcOrd="1" destOrd="0" presId="urn:microsoft.com/office/officeart/2018/2/layout/IconVerticalSolidList"/>
    <dgm:cxn modelId="{1B474494-6314-454F-977E-82E6AAC002F9}" type="presParOf" srcId="{1D797ED5-0A58-4D1B-9FD4-016962C1C008}" destId="{44799B25-3EF6-49FA-9267-0EE2617D11D0}" srcOrd="2" destOrd="0" presId="urn:microsoft.com/office/officeart/2018/2/layout/IconVerticalSolidList"/>
    <dgm:cxn modelId="{D8F54E02-A480-4DA4-9A0D-262F1FDFBED9}" type="presParOf" srcId="{1D797ED5-0A58-4D1B-9FD4-016962C1C008}" destId="{988FD939-EF9D-4A8B-80F7-24F2D498472A}" srcOrd="3" destOrd="0" presId="urn:microsoft.com/office/officeart/2018/2/layout/IconVerticalSolidList"/>
    <dgm:cxn modelId="{F02EB9E1-DF21-48E7-AFA0-6D17C2F4D09A}" type="presParOf" srcId="{B788027A-2E29-40DD-B391-37EC7AA8EFAE}" destId="{666E8E79-D7DE-4803-8017-31CC33513BC4}" srcOrd="5" destOrd="0" presId="urn:microsoft.com/office/officeart/2018/2/layout/IconVerticalSolidList"/>
    <dgm:cxn modelId="{3FC41C92-0F37-488C-B47E-44F37E2FF150}" type="presParOf" srcId="{B788027A-2E29-40DD-B391-37EC7AA8EFAE}" destId="{387F1F1F-2827-4561-BD5F-B053E68803B9}" srcOrd="6" destOrd="0" presId="urn:microsoft.com/office/officeart/2018/2/layout/IconVerticalSolidList"/>
    <dgm:cxn modelId="{5FA9B0D0-4A7D-4F32-BF15-1EA1650601ED}" type="presParOf" srcId="{387F1F1F-2827-4561-BD5F-B053E68803B9}" destId="{8E653935-8A0C-435D-A9E1-0A1FF80EB2CB}" srcOrd="0" destOrd="0" presId="urn:microsoft.com/office/officeart/2018/2/layout/IconVerticalSolidList"/>
    <dgm:cxn modelId="{9BAA654F-2F92-4D0C-AF5E-BF275493AB82}" type="presParOf" srcId="{387F1F1F-2827-4561-BD5F-B053E68803B9}" destId="{AACA3A88-1E9E-4B46-907E-834790C789C4}" srcOrd="1" destOrd="0" presId="urn:microsoft.com/office/officeart/2018/2/layout/IconVerticalSolidList"/>
    <dgm:cxn modelId="{613392F3-B3E5-4AD4-9B67-854D80CF15C6}" type="presParOf" srcId="{387F1F1F-2827-4561-BD5F-B053E68803B9}" destId="{1244CB7B-5E2D-45EE-804F-5717F5AD7315}" srcOrd="2" destOrd="0" presId="urn:microsoft.com/office/officeart/2018/2/layout/IconVerticalSolidList"/>
    <dgm:cxn modelId="{FC8BC709-428E-4231-8654-51C4B888408F}" type="presParOf" srcId="{387F1F1F-2827-4561-BD5F-B053E68803B9}" destId="{8B30CE77-D3CD-445E-AF47-FCEBCF11A8F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080D0B-BCCF-8840-8AE5-86414399B2C6}">
      <dsp:nvSpPr>
        <dsp:cNvPr id="0" name=""/>
        <dsp:cNvSpPr/>
      </dsp:nvSpPr>
      <dsp:spPr>
        <a:xfrm>
          <a:off x="1172" y="335434"/>
          <a:ext cx="4115155" cy="261312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17396A-E10F-D848-8821-18B44F3667F3}">
      <dsp:nvSpPr>
        <dsp:cNvPr id="0" name=""/>
        <dsp:cNvSpPr/>
      </dsp:nvSpPr>
      <dsp:spPr>
        <a:xfrm>
          <a:off x="458411" y="769811"/>
          <a:ext cx="4115155" cy="261312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en-US" sz="5200" kern="1200"/>
            <a:t>What is a ‘good’ title? </a:t>
          </a:r>
        </a:p>
      </dsp:txBody>
      <dsp:txXfrm>
        <a:off x="534947" y="846347"/>
        <a:ext cx="3962083" cy="2460051"/>
      </dsp:txXfrm>
    </dsp:sp>
    <dsp:sp modelId="{9F9642BB-761E-6647-8DA3-B41C919C2E32}">
      <dsp:nvSpPr>
        <dsp:cNvPr id="0" name=""/>
        <dsp:cNvSpPr/>
      </dsp:nvSpPr>
      <dsp:spPr>
        <a:xfrm>
          <a:off x="5030807" y="335434"/>
          <a:ext cx="4115155" cy="261312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803F4B-B69F-EB46-B329-1BD26E4B0A00}">
      <dsp:nvSpPr>
        <dsp:cNvPr id="0" name=""/>
        <dsp:cNvSpPr/>
      </dsp:nvSpPr>
      <dsp:spPr>
        <a:xfrm>
          <a:off x="5488046" y="769811"/>
          <a:ext cx="4115155" cy="261312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en-US" sz="5200" kern="1200"/>
            <a:t>How many words? </a:t>
          </a:r>
        </a:p>
      </dsp:txBody>
      <dsp:txXfrm>
        <a:off x="5564582" y="846347"/>
        <a:ext cx="3962083" cy="24600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EC1130-B448-544A-8C70-F055AFA48620}">
      <dsp:nvSpPr>
        <dsp:cNvPr id="0" name=""/>
        <dsp:cNvSpPr/>
      </dsp:nvSpPr>
      <dsp:spPr>
        <a:xfrm>
          <a:off x="1003" y="213289"/>
          <a:ext cx="2140434" cy="128426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MY" sz="1100" b="1" kern="1200"/>
            <a:t>Directly Linked to Research Questions [corresponding] </a:t>
          </a:r>
          <a:endParaRPr lang="en-US" sz="1100" kern="1200"/>
        </a:p>
      </dsp:txBody>
      <dsp:txXfrm>
        <a:off x="38618" y="250904"/>
        <a:ext cx="2065204" cy="1209030"/>
      </dsp:txXfrm>
    </dsp:sp>
    <dsp:sp modelId="{6E0E9432-36E5-B94B-8F3F-329581A59352}">
      <dsp:nvSpPr>
        <dsp:cNvPr id="0" name=""/>
        <dsp:cNvSpPr/>
      </dsp:nvSpPr>
      <dsp:spPr>
        <a:xfrm>
          <a:off x="2329796" y="590006"/>
          <a:ext cx="453772" cy="5308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2329796" y="696171"/>
        <a:ext cx="317640" cy="318497"/>
      </dsp:txXfrm>
    </dsp:sp>
    <dsp:sp modelId="{7A831CBF-7E87-8643-8991-39A4D0C26336}">
      <dsp:nvSpPr>
        <dsp:cNvPr id="0" name=""/>
        <dsp:cNvSpPr/>
      </dsp:nvSpPr>
      <dsp:spPr>
        <a:xfrm>
          <a:off x="2997611" y="213289"/>
          <a:ext cx="2140434" cy="128426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MY" sz="1100" b="1" kern="1200"/>
            <a:t>Clear and Measurable</a:t>
          </a:r>
          <a:endParaRPr lang="en-US" sz="1100" kern="1200"/>
        </a:p>
      </dsp:txBody>
      <dsp:txXfrm>
        <a:off x="3035226" y="250904"/>
        <a:ext cx="2065204" cy="1209030"/>
      </dsp:txXfrm>
    </dsp:sp>
    <dsp:sp modelId="{B2EDE0C5-5B7D-C14A-8C58-8E801FB7ED19}">
      <dsp:nvSpPr>
        <dsp:cNvPr id="0" name=""/>
        <dsp:cNvSpPr/>
      </dsp:nvSpPr>
      <dsp:spPr>
        <a:xfrm rot="5400000">
          <a:off x="3840943" y="1647381"/>
          <a:ext cx="453772" cy="5308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5400000">
        <a:off x="3908581" y="1685908"/>
        <a:ext cx="318497" cy="317640"/>
      </dsp:txXfrm>
    </dsp:sp>
    <dsp:sp modelId="{8A8F40F5-E5BB-B741-9076-826CC998213B}">
      <dsp:nvSpPr>
        <dsp:cNvPr id="0" name=""/>
        <dsp:cNvSpPr/>
      </dsp:nvSpPr>
      <dsp:spPr>
        <a:xfrm>
          <a:off x="2997611" y="2353724"/>
          <a:ext cx="2140434" cy="128426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MY" sz="1100" b="1" kern="1200"/>
            <a:t>Action-Oriented Language</a:t>
          </a:r>
          <a:r>
            <a:rPr lang="en-MY" sz="1100" kern="1200"/>
            <a:t>: Use verbs like “explore,” “examine,” “analyze,” or “evaluate” to specify the study's goals.</a:t>
          </a:r>
          <a:endParaRPr lang="en-US" sz="1100" kern="1200"/>
        </a:p>
      </dsp:txBody>
      <dsp:txXfrm>
        <a:off x="3035226" y="2391339"/>
        <a:ext cx="2065204" cy="1209030"/>
      </dsp:txXfrm>
    </dsp:sp>
    <dsp:sp modelId="{3226172D-B833-B246-B766-CD2882A45127}">
      <dsp:nvSpPr>
        <dsp:cNvPr id="0" name=""/>
        <dsp:cNvSpPr/>
      </dsp:nvSpPr>
      <dsp:spPr>
        <a:xfrm rot="10800000">
          <a:off x="2355481" y="2730440"/>
          <a:ext cx="453772" cy="5308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2491613" y="2836605"/>
        <a:ext cx="317640" cy="318497"/>
      </dsp:txXfrm>
    </dsp:sp>
    <dsp:sp modelId="{9CC06BCB-B781-D940-9B2E-6604DBCEFFEE}">
      <dsp:nvSpPr>
        <dsp:cNvPr id="0" name=""/>
        <dsp:cNvSpPr/>
      </dsp:nvSpPr>
      <dsp:spPr>
        <a:xfrm>
          <a:off x="1003" y="2353724"/>
          <a:ext cx="2140434" cy="128426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MY" sz="1100" b="1" kern="1200"/>
            <a:t>Broad and Specific Objectives</a:t>
          </a:r>
          <a:r>
            <a:rPr lang="en-MY" sz="1100" kern="1200"/>
            <a:t>: Start with a broad objective to capture the study's main aim, then outline specific objectives to break down the study into manageable parts.</a:t>
          </a:r>
          <a:endParaRPr lang="en-US" sz="1100" kern="1200"/>
        </a:p>
      </dsp:txBody>
      <dsp:txXfrm>
        <a:off x="38618" y="2391339"/>
        <a:ext cx="2065204" cy="12090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D4330B-D9C1-45E1-ACB1-45223A019E1D}">
      <dsp:nvSpPr>
        <dsp:cNvPr id="0" name=""/>
        <dsp:cNvSpPr/>
      </dsp:nvSpPr>
      <dsp:spPr>
        <a:xfrm>
          <a:off x="0" y="1543"/>
          <a:ext cx="9604375" cy="78216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E4922A-32DF-41BB-9A4C-6F5BDC154E01}">
      <dsp:nvSpPr>
        <dsp:cNvPr id="0" name=""/>
        <dsp:cNvSpPr/>
      </dsp:nvSpPr>
      <dsp:spPr>
        <a:xfrm>
          <a:off x="236604" y="177530"/>
          <a:ext cx="430190" cy="4301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CE0563-FE67-494F-AF56-8312F51CC693}">
      <dsp:nvSpPr>
        <dsp:cNvPr id="0" name=""/>
        <dsp:cNvSpPr/>
      </dsp:nvSpPr>
      <dsp:spPr>
        <a:xfrm>
          <a:off x="903400" y="1543"/>
          <a:ext cx="8700974" cy="78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779" tIns="82779" rIns="82779" bIns="82779" numCol="1" spcCol="1270" anchor="ctr" anchorCtr="0">
          <a:noAutofit/>
        </a:bodyPr>
        <a:lstStyle/>
        <a:p>
          <a:pPr marL="0" lvl="0" indent="0" algn="l" defTabSz="933450">
            <a:lnSpc>
              <a:spcPct val="90000"/>
            </a:lnSpc>
            <a:spcBef>
              <a:spcPct val="0"/>
            </a:spcBef>
            <a:spcAft>
              <a:spcPct val="35000"/>
            </a:spcAft>
            <a:buNone/>
          </a:pPr>
          <a:r>
            <a:rPr lang="en-MY" sz="2100" b="1" kern="1200"/>
            <a:t>Alignment with Research Questions</a:t>
          </a:r>
          <a:endParaRPr lang="en-US" sz="2100" kern="1200"/>
        </a:p>
      </dsp:txBody>
      <dsp:txXfrm>
        <a:off x="903400" y="1543"/>
        <a:ext cx="8700974" cy="782164"/>
      </dsp:txXfrm>
    </dsp:sp>
    <dsp:sp modelId="{2302BC50-B2B9-456D-9F44-FBDDB72D378B}">
      <dsp:nvSpPr>
        <dsp:cNvPr id="0" name=""/>
        <dsp:cNvSpPr/>
      </dsp:nvSpPr>
      <dsp:spPr>
        <a:xfrm>
          <a:off x="0" y="979249"/>
          <a:ext cx="9604375" cy="78216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EC6A62-DE36-460A-A7E1-024402592EC1}">
      <dsp:nvSpPr>
        <dsp:cNvPr id="0" name=""/>
        <dsp:cNvSpPr/>
      </dsp:nvSpPr>
      <dsp:spPr>
        <a:xfrm>
          <a:off x="236604" y="1155236"/>
          <a:ext cx="430190" cy="4301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C842FE-B974-41E0-BC41-4EBD283FD8DB}">
      <dsp:nvSpPr>
        <dsp:cNvPr id="0" name=""/>
        <dsp:cNvSpPr/>
      </dsp:nvSpPr>
      <dsp:spPr>
        <a:xfrm>
          <a:off x="903400" y="979249"/>
          <a:ext cx="8700974" cy="78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779" tIns="82779" rIns="82779" bIns="82779" numCol="1" spcCol="1270" anchor="ctr" anchorCtr="0">
          <a:noAutofit/>
        </a:bodyPr>
        <a:lstStyle/>
        <a:p>
          <a:pPr marL="0" lvl="0" indent="0" algn="l" defTabSz="933450">
            <a:lnSpc>
              <a:spcPct val="90000"/>
            </a:lnSpc>
            <a:spcBef>
              <a:spcPct val="0"/>
            </a:spcBef>
            <a:spcAft>
              <a:spcPct val="35000"/>
            </a:spcAft>
            <a:buNone/>
          </a:pPr>
          <a:r>
            <a:rPr lang="en-MY" sz="2100" b="1" kern="1200"/>
            <a:t>Clarity and Specificity</a:t>
          </a:r>
          <a:endParaRPr lang="en-US" sz="2100" kern="1200"/>
        </a:p>
      </dsp:txBody>
      <dsp:txXfrm>
        <a:off x="903400" y="979249"/>
        <a:ext cx="8700974" cy="782164"/>
      </dsp:txXfrm>
    </dsp:sp>
    <dsp:sp modelId="{CD86881F-39BC-4C29-929A-B17FAB20C5EF}">
      <dsp:nvSpPr>
        <dsp:cNvPr id="0" name=""/>
        <dsp:cNvSpPr/>
      </dsp:nvSpPr>
      <dsp:spPr>
        <a:xfrm>
          <a:off x="0" y="1956955"/>
          <a:ext cx="9604375" cy="78216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CCCA92-6834-4A16-BC29-1668BB9FF917}">
      <dsp:nvSpPr>
        <dsp:cNvPr id="0" name=""/>
        <dsp:cNvSpPr/>
      </dsp:nvSpPr>
      <dsp:spPr>
        <a:xfrm>
          <a:off x="236604" y="2132942"/>
          <a:ext cx="430190" cy="4301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8FD939-EF9D-4A8B-80F7-24F2D498472A}">
      <dsp:nvSpPr>
        <dsp:cNvPr id="0" name=""/>
        <dsp:cNvSpPr/>
      </dsp:nvSpPr>
      <dsp:spPr>
        <a:xfrm>
          <a:off x="903400" y="1956955"/>
          <a:ext cx="8700974" cy="78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779" tIns="82779" rIns="82779" bIns="82779" numCol="1" spcCol="1270" anchor="ctr" anchorCtr="0">
          <a:noAutofit/>
        </a:bodyPr>
        <a:lstStyle/>
        <a:p>
          <a:pPr marL="0" lvl="0" indent="0" algn="l" defTabSz="933450">
            <a:lnSpc>
              <a:spcPct val="90000"/>
            </a:lnSpc>
            <a:spcBef>
              <a:spcPct val="0"/>
            </a:spcBef>
            <a:spcAft>
              <a:spcPct val="35000"/>
            </a:spcAft>
            <a:buNone/>
          </a:pPr>
          <a:r>
            <a:rPr lang="en-MY" sz="2100" b="1" kern="1200"/>
            <a:t>Measurable Variables</a:t>
          </a:r>
          <a:endParaRPr lang="en-US" sz="2100" kern="1200"/>
        </a:p>
      </dsp:txBody>
      <dsp:txXfrm>
        <a:off x="903400" y="1956955"/>
        <a:ext cx="8700974" cy="782164"/>
      </dsp:txXfrm>
    </dsp:sp>
    <dsp:sp modelId="{8E653935-8A0C-435D-A9E1-0A1FF80EB2CB}">
      <dsp:nvSpPr>
        <dsp:cNvPr id="0" name=""/>
        <dsp:cNvSpPr/>
      </dsp:nvSpPr>
      <dsp:spPr>
        <a:xfrm>
          <a:off x="0" y="2934661"/>
          <a:ext cx="9604375" cy="782164"/>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CA3A88-1E9E-4B46-907E-834790C789C4}">
      <dsp:nvSpPr>
        <dsp:cNvPr id="0" name=""/>
        <dsp:cNvSpPr/>
      </dsp:nvSpPr>
      <dsp:spPr>
        <a:xfrm>
          <a:off x="236604" y="3110648"/>
          <a:ext cx="430190" cy="4301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0CE77-D3CD-445E-AF47-FCEBCF11A8F2}">
      <dsp:nvSpPr>
        <dsp:cNvPr id="0" name=""/>
        <dsp:cNvSpPr/>
      </dsp:nvSpPr>
      <dsp:spPr>
        <a:xfrm>
          <a:off x="903400" y="2934661"/>
          <a:ext cx="8700974" cy="78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779" tIns="82779" rIns="82779" bIns="82779" numCol="1" spcCol="1270" anchor="ctr" anchorCtr="0">
          <a:noAutofit/>
        </a:bodyPr>
        <a:lstStyle/>
        <a:p>
          <a:pPr marL="0" lvl="0" indent="0" algn="l" defTabSz="933450">
            <a:lnSpc>
              <a:spcPct val="90000"/>
            </a:lnSpc>
            <a:spcBef>
              <a:spcPct val="0"/>
            </a:spcBef>
            <a:spcAft>
              <a:spcPct val="35000"/>
            </a:spcAft>
            <a:buNone/>
          </a:pPr>
          <a:r>
            <a:rPr lang="en-MY" sz="2100" b="1" kern="1200"/>
            <a:t>Direction (if applicable)</a:t>
          </a:r>
          <a:r>
            <a:rPr lang="en-MY" sz="2100" kern="1200"/>
            <a:t>: If the hypothesis predicts a direction (e.g., "positive correlation"), specify this to clarify expectations.</a:t>
          </a:r>
          <a:endParaRPr lang="en-US" sz="2100" kern="1200"/>
        </a:p>
      </dsp:txBody>
      <dsp:txXfrm>
        <a:off x="903400" y="2934661"/>
        <a:ext cx="8700974" cy="78216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DE305A-AEB2-6F46-B4E2-3EEE8EE2CDD8}" type="datetimeFigureOut">
              <a:rPr lang="en-US" smtClean="0"/>
              <a:t>11/25/24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8DFC2-F804-C34F-88CF-A1A7B9AFBD16}" type="slidenum">
              <a:rPr lang="en-US" smtClean="0"/>
              <a:t>‹#›</a:t>
            </a:fld>
            <a:endParaRPr lang="en-US"/>
          </a:p>
        </p:txBody>
      </p:sp>
    </p:spTree>
    <p:extLst>
      <p:ext uri="{BB962C8B-B14F-4D97-AF65-F5344CB8AC3E}">
        <p14:creationId xmlns:p14="http://schemas.microsoft.com/office/powerpoint/2010/main" val="1546487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GB"/>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9CE7F3-2BA1-074E-8B16-D6650444FF05}" type="datetime1">
              <a:rPr lang="en-MY" smtClean="0"/>
              <a:t>25/11/2024</a:t>
            </a:fld>
            <a:endParaRPr lang="en-MY"/>
          </a:p>
        </p:txBody>
      </p:sp>
      <p:sp>
        <p:nvSpPr>
          <p:cNvPr id="5" name="Footer Placeholder 4"/>
          <p:cNvSpPr>
            <a:spLocks noGrp="1"/>
          </p:cNvSpPr>
          <p:nvPr>
            <p:ph type="ftr" sz="quarter" idx="11"/>
          </p:nvPr>
        </p:nvSpPr>
        <p:spPr>
          <a:xfrm>
            <a:off x="1451579" y="329307"/>
            <a:ext cx="5626774" cy="309201"/>
          </a:xfrm>
        </p:spPr>
        <p:txBody>
          <a:bodyPr/>
          <a:lstStyle/>
          <a:p>
            <a:endParaRPr lang="en-MY"/>
          </a:p>
        </p:txBody>
      </p:sp>
      <p:sp>
        <p:nvSpPr>
          <p:cNvPr id="6" name="Slide Number Placeholder 5"/>
          <p:cNvSpPr>
            <a:spLocks noGrp="1"/>
          </p:cNvSpPr>
          <p:nvPr>
            <p:ph type="sldNum" sz="quarter" idx="12"/>
          </p:nvPr>
        </p:nvSpPr>
        <p:spPr>
          <a:xfrm>
            <a:off x="476834" y="798973"/>
            <a:ext cx="811019" cy="503578"/>
          </a:xfrm>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289521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39DC4E-42E7-F04F-A3A7-94CDBC99E8D2}" type="datetime1">
              <a:rPr lang="en-MY" smtClean="0"/>
              <a:t>25/11/2024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3043541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GB"/>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23B6B5F-9399-A04F-B51A-3008245F3612}" type="datetime1">
              <a:rPr lang="en-MY" smtClean="0"/>
              <a:t>25/11/2024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2228551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E43E9D7-6B90-8242-91DC-CBFE2C78D9A4}" type="datetime1">
              <a:rPr lang="en-MY" smtClean="0"/>
              <a:t>25/11/2024</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120154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52FE8D8-FA5C-204E-9810-8C44D6E1DC1C}" type="datetime1">
              <a:rPr lang="en-MY" smtClean="0"/>
              <a:t>25/11/2024</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2491160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E0152F3-C1A4-5A49-ABB2-62BDBC20DC04}" type="datetime1">
              <a:rPr lang="en-MY" smtClean="0"/>
              <a:t>25/11/2024</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109677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F885E8-370A-0C4C-89E6-E53567910A39}" type="datetime1">
              <a:rPr lang="en-MY" smtClean="0"/>
              <a:t>25/11/2024</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4574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0AB9AE45-F3B8-1246-B04B-B4A5A8E1602F}" type="datetime1">
              <a:rPr lang="en-MY" smtClean="0"/>
              <a:t>25/11/2024</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3128998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GB"/>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3A5466B-C64D-0141-A051-17F901D8FF86}" type="datetime1">
              <a:rPr lang="en-MY" smtClean="0"/>
              <a:t>25/11/2024</a:t>
            </a:fld>
            <a:endParaRPr lang="en-MY"/>
          </a:p>
        </p:txBody>
      </p:sp>
      <p:sp>
        <p:nvSpPr>
          <p:cNvPr id="6" name="Footer Placeholder 5"/>
          <p:cNvSpPr>
            <a:spLocks noGrp="1"/>
          </p:cNvSpPr>
          <p:nvPr>
            <p:ph type="ftr" sz="quarter" idx="11"/>
          </p:nvPr>
        </p:nvSpPr>
        <p:spPr>
          <a:xfrm>
            <a:off x="1447382" y="318640"/>
            <a:ext cx="5541004" cy="320931"/>
          </a:xfrm>
        </p:spPr>
        <p:txBody>
          <a:bodyPr/>
          <a:lstStyle/>
          <a:p>
            <a:endParaRPr lang="en-MY"/>
          </a:p>
        </p:txBody>
      </p:sp>
      <p:sp>
        <p:nvSpPr>
          <p:cNvPr id="7" name="Slide Number Placeholder 6"/>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2364838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17819A5-392D-6543-AA20-A207CDF774BF}" type="datetime1">
              <a:rPr lang="en-MY" smtClean="0"/>
              <a:t>25/11/2024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2317010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83926DB-76C6-1F4C-A22A-954AFBAF5F84}" type="datetime1">
              <a:rPr lang="en-MY" smtClean="0"/>
              <a:t>25/11/2024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9D4C46D7-950B-48AB-B9F2-3A5EE88EED45}" type="slidenum">
              <a:rPr lang="en-MY" smtClean="0"/>
              <a:t>‹#›</a:t>
            </a:fld>
            <a:endParaRPr lang="en-MY"/>
          </a:p>
        </p:txBody>
      </p:sp>
    </p:spTree>
    <p:extLst>
      <p:ext uri="{BB962C8B-B14F-4D97-AF65-F5344CB8AC3E}">
        <p14:creationId xmlns:p14="http://schemas.microsoft.com/office/powerpoint/2010/main" val="427496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94815A4-1BFF-FF42-83C2-337F18AEB8AA}" type="datetime1">
              <a:rPr lang="en-MY" smtClean="0"/>
              <a:t>25/11/2024</a:t>
            </a:fld>
            <a:endParaRPr lang="en-MY"/>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D4C46D7-950B-48AB-B9F2-3A5EE88EED45}" type="slidenum">
              <a:rPr lang="en-MY" smtClean="0"/>
              <a:t>‹#›</a:t>
            </a:fld>
            <a:endParaRPr lang="en-MY"/>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997601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nsour@usm.my" TargetMode="Externa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hyperlink" Target="https://www.researchgate.net/profile/Mansour-Amini"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hyperlink" Target="https://www.researchgate.net/profile/Mansour-Amini"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hyperlink" Target="mailto:mansour@usm.my" TargetMode="External"/><Relationship Id="rId5" Type="http://schemas.openxmlformats.org/officeDocument/2006/relationships/hyperlink" Target="mailto:Mansour@usm.my" TargetMode="External"/><Relationship Id="rId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53E0CD-2A6E-49C5-9DA0-81D9D798CF1C}"/>
              </a:ext>
            </a:extLst>
          </p:cNvPr>
          <p:cNvPicPr>
            <a:picLocks noChangeAspect="1"/>
          </p:cNvPicPr>
          <p:nvPr/>
        </p:nvPicPr>
        <p:blipFill rotWithShape="1">
          <a:blip r:embed="rId2">
            <a:alphaModFix amt="50000"/>
          </a:blip>
          <a:srcRect t="13249" r="-1" b="1843"/>
          <a:stretch/>
        </p:blipFill>
        <p:spPr>
          <a:xfrm>
            <a:off x="305" y="10"/>
            <a:ext cx="12191695" cy="6857990"/>
          </a:xfrm>
          <a:prstGeom prst="rect">
            <a:avLst/>
          </a:prstGeom>
        </p:spPr>
      </p:pic>
      <p:sp>
        <p:nvSpPr>
          <p:cNvPr id="2" name="Title 1">
            <a:extLst>
              <a:ext uri="{FF2B5EF4-FFF2-40B4-BE49-F238E27FC236}">
                <a16:creationId xmlns:a16="http://schemas.microsoft.com/office/drawing/2014/main" id="{0F93CCDB-CAEC-4BA7-A724-00C9122585F3}"/>
              </a:ext>
            </a:extLst>
          </p:cNvPr>
          <p:cNvSpPr>
            <a:spLocks noGrp="1"/>
          </p:cNvSpPr>
          <p:nvPr>
            <p:ph type="ctrTitle"/>
          </p:nvPr>
        </p:nvSpPr>
        <p:spPr>
          <a:xfrm>
            <a:off x="234782" y="1193800"/>
            <a:ext cx="4419201" cy="4699000"/>
          </a:xfrm>
        </p:spPr>
        <p:txBody>
          <a:bodyPr vert="horz" lIns="91440" tIns="45720" rIns="91440" bIns="45720" rtlCol="0" anchor="ctr">
            <a:normAutofit/>
          </a:bodyPr>
          <a:lstStyle/>
          <a:p>
            <a:pPr fontAlgn="base"/>
            <a:r>
              <a:rPr lang="en-MY" sz="3100" dirty="0">
                <a:solidFill>
                  <a:schemeClr val="tx1"/>
                </a:solidFill>
              </a:rPr>
              <a:t>Steps in writing a research proposal: tips to avoid common mistakes</a:t>
            </a:r>
            <a:br>
              <a:rPr lang="en-US" sz="8900" dirty="0">
                <a:solidFill>
                  <a:schemeClr val="tx1"/>
                </a:solidFill>
              </a:rPr>
            </a:br>
            <a:br>
              <a:rPr lang="en-US" sz="3200" dirty="0">
                <a:solidFill>
                  <a:srgbClr val="FFFF00"/>
                </a:solidFill>
              </a:rPr>
            </a:br>
            <a:r>
              <a:rPr lang="en-US" sz="3200" b="1" dirty="0">
                <a:solidFill>
                  <a:srgbClr val="FFFF00"/>
                </a:solidFill>
              </a:rPr>
              <a:t>MANSOUR AMINI </a:t>
            </a:r>
            <a:br>
              <a:rPr lang="en-US" sz="3200" b="1" dirty="0"/>
            </a:br>
            <a:br>
              <a:rPr lang="en-US" sz="3200" dirty="0"/>
            </a:br>
            <a:br>
              <a:rPr lang="en-US" sz="3200" dirty="0"/>
            </a:br>
            <a:endParaRPr lang="en-US" sz="3200" dirty="0"/>
          </a:p>
        </p:txBody>
      </p:sp>
      <p:sp>
        <p:nvSpPr>
          <p:cNvPr id="3" name="Subtitle 2">
            <a:extLst>
              <a:ext uri="{FF2B5EF4-FFF2-40B4-BE49-F238E27FC236}">
                <a16:creationId xmlns:a16="http://schemas.microsoft.com/office/drawing/2014/main" id="{DA73B6FB-F79D-4206-9A89-FD35F2AF774E}"/>
              </a:ext>
            </a:extLst>
          </p:cNvPr>
          <p:cNvSpPr>
            <a:spLocks noGrp="1"/>
          </p:cNvSpPr>
          <p:nvPr>
            <p:ph type="subTitle" idx="1"/>
          </p:nvPr>
        </p:nvSpPr>
        <p:spPr>
          <a:xfrm>
            <a:off x="4976636" y="1193800"/>
            <a:ext cx="6085091" cy="4699000"/>
          </a:xfrm>
        </p:spPr>
        <p:txBody>
          <a:bodyPr vert="horz" lIns="91440" tIns="45720" rIns="91440" bIns="45720" rtlCol="0" anchor="ctr">
            <a:normAutofit/>
          </a:bodyPr>
          <a:lstStyle/>
          <a:p>
            <a:pPr indent="-228600">
              <a:buFont typeface="Arial" panose="020B0604020202020204" pitchFamily="34" charset="0"/>
              <a:buChar char="•"/>
            </a:pPr>
            <a:endParaRPr lang="en-US" b="1" dirty="0"/>
          </a:p>
          <a:p>
            <a:pPr indent="-228600">
              <a:buFont typeface="Arial" panose="020B0604020202020204" pitchFamily="34" charset="0"/>
              <a:buChar char="•"/>
            </a:pPr>
            <a:endParaRPr lang="en-US" b="1" dirty="0"/>
          </a:p>
          <a:p>
            <a:pPr indent="-228600">
              <a:buFont typeface="Arial" panose="020B0604020202020204" pitchFamily="34" charset="0"/>
              <a:buChar char="•"/>
            </a:pPr>
            <a:endParaRPr lang="en-US" b="1" dirty="0"/>
          </a:p>
          <a:p>
            <a:pPr indent="-228600">
              <a:buFont typeface="Arial" panose="020B0604020202020204" pitchFamily="34" charset="0"/>
              <a:buChar char="•"/>
            </a:pPr>
            <a:endParaRPr lang="en-US" b="1" dirty="0"/>
          </a:p>
          <a:p>
            <a:pPr indent="-228600">
              <a:buFont typeface="Arial" panose="020B0604020202020204" pitchFamily="34" charset="0"/>
              <a:buChar char="•"/>
            </a:pPr>
            <a:r>
              <a:rPr lang="en-US" dirty="0">
                <a:solidFill>
                  <a:srgbClr val="FFFF00"/>
                </a:solidFill>
                <a:hlinkClick r:id="rId3">
                  <a:extLst>
                    <a:ext uri="{A12FA001-AC4F-418D-AE19-62706E023703}">
                      <ahyp:hlinkClr xmlns:ahyp="http://schemas.microsoft.com/office/drawing/2018/hyperlinkcolor" val="tx"/>
                    </a:ext>
                  </a:extLst>
                </a:hlinkClick>
              </a:rPr>
              <a:t>Email: Mansour@usm.my</a:t>
            </a:r>
            <a:endParaRPr lang="en-US" dirty="0">
              <a:solidFill>
                <a:srgbClr val="FFFF00"/>
              </a:solidFill>
            </a:endParaRPr>
          </a:p>
          <a:p>
            <a:pPr indent="-228600">
              <a:buFont typeface="Arial" panose="020B0604020202020204" pitchFamily="34" charset="0"/>
              <a:buChar char="•"/>
            </a:pPr>
            <a:r>
              <a:rPr lang="en-US" dirty="0">
                <a:solidFill>
                  <a:srgbClr val="FFFF00"/>
                </a:solidFill>
                <a:hlinkClick r:id="rId4">
                  <a:extLst>
                    <a:ext uri="{A12FA001-AC4F-418D-AE19-62706E023703}">
                      <ahyp:hlinkClr xmlns:ahyp="http://schemas.microsoft.com/office/drawing/2018/hyperlinkcolor" val="tx"/>
                    </a:ext>
                  </a:extLst>
                </a:hlinkClick>
              </a:rPr>
              <a:t>https://www.researchgate.net/profile/Mansour-Amini</a:t>
            </a:r>
            <a:r>
              <a:rPr lang="en-US" dirty="0">
                <a:solidFill>
                  <a:srgbClr val="FFFF00"/>
                </a:solidFill>
              </a:rPr>
              <a:t> </a:t>
            </a:r>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p:txBody>
      </p:sp>
    </p:spTree>
    <p:extLst>
      <p:ext uri="{BB962C8B-B14F-4D97-AF65-F5344CB8AC3E}">
        <p14:creationId xmlns:p14="http://schemas.microsoft.com/office/powerpoint/2010/main" val="137119690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26E9D-BA34-6F30-D78E-A78B648142C8}"/>
              </a:ext>
            </a:extLst>
          </p:cNvPr>
          <p:cNvSpPr>
            <a:spLocks noGrp="1"/>
          </p:cNvSpPr>
          <p:nvPr>
            <p:ph type="title"/>
          </p:nvPr>
        </p:nvSpPr>
        <p:spPr/>
        <p:txBody>
          <a:bodyPr/>
          <a:lstStyle/>
          <a:p>
            <a:r>
              <a:rPr lang="en-US" dirty="0"/>
              <a:t>NO IMPACT!</a:t>
            </a:r>
            <a:br>
              <a:rPr lang="en-US" dirty="0"/>
            </a:br>
            <a:r>
              <a:rPr lang="en-US" dirty="0"/>
              <a:t>What is impactful RESEARCH? </a:t>
            </a:r>
          </a:p>
        </p:txBody>
      </p:sp>
      <p:sp>
        <p:nvSpPr>
          <p:cNvPr id="3" name="Content Placeholder 2">
            <a:extLst>
              <a:ext uri="{FF2B5EF4-FFF2-40B4-BE49-F238E27FC236}">
                <a16:creationId xmlns:a16="http://schemas.microsoft.com/office/drawing/2014/main" id="{AE22B568-4ADC-D8AB-3C2E-9CD7106F7FE4}"/>
              </a:ext>
            </a:extLst>
          </p:cNvPr>
          <p:cNvSpPr>
            <a:spLocks noGrp="1"/>
          </p:cNvSpPr>
          <p:nvPr>
            <p:ph idx="1"/>
          </p:nvPr>
        </p:nvSpPr>
        <p:spPr/>
        <p:txBody>
          <a:bodyPr>
            <a:normAutofit fontScale="85000" lnSpcReduction="20000"/>
          </a:bodyPr>
          <a:lstStyle/>
          <a:p>
            <a:r>
              <a:rPr lang="en-MY" b="1" dirty="0"/>
              <a:t>Clear and Relevant Problem Statement</a:t>
            </a:r>
            <a:endParaRPr lang="en-MY" dirty="0"/>
          </a:p>
          <a:p>
            <a:r>
              <a:rPr lang="en-MY" b="1" dirty="0"/>
              <a:t>Compelling Research Questions</a:t>
            </a:r>
            <a:endParaRPr lang="en-MY" dirty="0"/>
          </a:p>
          <a:p>
            <a:r>
              <a:rPr lang="en-MY" b="1" dirty="0"/>
              <a:t>Well-Defined Objectives</a:t>
            </a:r>
            <a:endParaRPr lang="en-MY" dirty="0"/>
          </a:p>
          <a:p>
            <a:r>
              <a:rPr lang="en-MY" b="1" dirty="0"/>
              <a:t>Strong Theoretical Framework</a:t>
            </a:r>
            <a:endParaRPr lang="en-MY" dirty="0"/>
          </a:p>
          <a:p>
            <a:r>
              <a:rPr lang="en-MY" b="1" dirty="0"/>
              <a:t>Methodological Rigor</a:t>
            </a:r>
            <a:endParaRPr lang="en-MY" dirty="0"/>
          </a:p>
          <a:p>
            <a:r>
              <a:rPr lang="en-MY" b="1" dirty="0"/>
              <a:t>Significance</a:t>
            </a:r>
            <a:endParaRPr lang="en-MY" dirty="0"/>
          </a:p>
          <a:p>
            <a:r>
              <a:rPr lang="en-MY" b="1" dirty="0"/>
              <a:t>Literature Review Quality</a:t>
            </a:r>
            <a:endParaRPr lang="en-MY" dirty="0"/>
          </a:p>
          <a:p>
            <a:r>
              <a:rPr lang="en-MY" b="1" dirty="0"/>
              <a:t>Feasibility and Scope</a:t>
            </a:r>
            <a:endParaRPr lang="en-MY" dirty="0"/>
          </a:p>
          <a:p>
            <a:r>
              <a:rPr lang="en-MY" b="1" dirty="0"/>
              <a:t>Ethical Considerations</a:t>
            </a:r>
            <a:endParaRPr lang="en-US" dirty="0"/>
          </a:p>
        </p:txBody>
      </p:sp>
      <p:sp>
        <p:nvSpPr>
          <p:cNvPr id="4" name="Date Placeholder 3">
            <a:extLst>
              <a:ext uri="{FF2B5EF4-FFF2-40B4-BE49-F238E27FC236}">
                <a16:creationId xmlns:a16="http://schemas.microsoft.com/office/drawing/2014/main" id="{47B4479E-F98F-5248-C732-46864C70BE03}"/>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837CA28E-DD0E-D752-46CB-4AA49913326D}"/>
              </a:ext>
            </a:extLst>
          </p:cNvPr>
          <p:cNvSpPr>
            <a:spLocks noGrp="1"/>
          </p:cNvSpPr>
          <p:nvPr>
            <p:ph type="sldNum" sz="quarter" idx="12"/>
          </p:nvPr>
        </p:nvSpPr>
        <p:spPr/>
        <p:txBody>
          <a:bodyPr/>
          <a:lstStyle/>
          <a:p>
            <a:fld id="{9D4C46D7-950B-48AB-B9F2-3A5EE88EED45}" type="slidenum">
              <a:rPr lang="en-MY" smtClean="0"/>
              <a:t>1</a:t>
            </a:fld>
            <a:endParaRPr lang="en-MY"/>
          </a:p>
        </p:txBody>
      </p:sp>
    </p:spTree>
    <p:extLst>
      <p:ext uri="{BB962C8B-B14F-4D97-AF65-F5344CB8AC3E}">
        <p14:creationId xmlns:p14="http://schemas.microsoft.com/office/powerpoint/2010/main" val="3763841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61F20-FFFC-1258-A4E4-0D7721A62E08}"/>
              </a:ext>
            </a:extLst>
          </p:cNvPr>
          <p:cNvSpPr>
            <a:spLocks noGrp="1"/>
          </p:cNvSpPr>
          <p:nvPr>
            <p:ph type="title"/>
          </p:nvPr>
        </p:nvSpPr>
        <p:spPr/>
        <p:txBody>
          <a:bodyPr/>
          <a:lstStyle/>
          <a:p>
            <a:r>
              <a:rPr lang="en-US" dirty="0"/>
              <a:t>MORE IMPACTFUL?!</a:t>
            </a:r>
          </a:p>
        </p:txBody>
      </p:sp>
      <p:sp>
        <p:nvSpPr>
          <p:cNvPr id="3" name="Content Placeholder 2">
            <a:extLst>
              <a:ext uri="{FF2B5EF4-FFF2-40B4-BE49-F238E27FC236}">
                <a16:creationId xmlns:a16="http://schemas.microsoft.com/office/drawing/2014/main" id="{CAED19A8-A620-8AF1-151A-9B273EB1652E}"/>
              </a:ext>
            </a:extLst>
          </p:cNvPr>
          <p:cNvSpPr>
            <a:spLocks noGrp="1"/>
          </p:cNvSpPr>
          <p:nvPr>
            <p:ph idx="1"/>
          </p:nvPr>
        </p:nvSpPr>
        <p:spPr>
          <a:xfrm>
            <a:off x="580769" y="2015732"/>
            <a:ext cx="11343502" cy="3450613"/>
          </a:xfrm>
        </p:spPr>
        <p:txBody>
          <a:bodyPr/>
          <a:lstStyle/>
          <a:p>
            <a:r>
              <a:rPr lang="en-MY" b="1" dirty="0"/>
              <a:t>Alignment with SDGs  [e.g., SDG 4, Quality Education] </a:t>
            </a:r>
          </a:p>
          <a:p>
            <a:r>
              <a:rPr lang="en-MY" dirty="0"/>
              <a:t>Interdisciplinary Approach</a:t>
            </a:r>
            <a:r>
              <a:rPr lang="en-MY" b="1" dirty="0"/>
              <a:t> [e.g., technology, AI, science, social sciences] </a:t>
            </a:r>
          </a:p>
          <a:p>
            <a:r>
              <a:rPr lang="en-MY" dirty="0"/>
              <a:t>Broader Societal Impact</a:t>
            </a:r>
            <a:r>
              <a:rPr lang="en-MY" b="1" dirty="0"/>
              <a:t> [e.g., on communities] </a:t>
            </a:r>
          </a:p>
          <a:p>
            <a:r>
              <a:rPr lang="en-MY" dirty="0"/>
              <a:t>Collaborative Potential</a:t>
            </a:r>
            <a:r>
              <a:rPr lang="en-MY" b="1" dirty="0"/>
              <a:t> [e.g., with industry]</a:t>
            </a:r>
          </a:p>
          <a:p>
            <a:r>
              <a:rPr lang="en-MY" dirty="0"/>
              <a:t>Scalability and Adaptability</a:t>
            </a:r>
            <a:r>
              <a:rPr lang="en-MY" b="1" dirty="0"/>
              <a:t> [e.g., application in different contents] </a:t>
            </a:r>
            <a:endParaRPr lang="en-US" dirty="0"/>
          </a:p>
        </p:txBody>
      </p:sp>
      <p:sp>
        <p:nvSpPr>
          <p:cNvPr id="4" name="Date Placeholder 3">
            <a:extLst>
              <a:ext uri="{FF2B5EF4-FFF2-40B4-BE49-F238E27FC236}">
                <a16:creationId xmlns:a16="http://schemas.microsoft.com/office/drawing/2014/main" id="{7C696842-4D2F-32C3-3AB8-49C20E846056}"/>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B4C758DE-CD6F-968A-4D0E-0586E6829C7F}"/>
              </a:ext>
            </a:extLst>
          </p:cNvPr>
          <p:cNvSpPr>
            <a:spLocks noGrp="1"/>
          </p:cNvSpPr>
          <p:nvPr>
            <p:ph type="sldNum" sz="quarter" idx="12"/>
          </p:nvPr>
        </p:nvSpPr>
        <p:spPr/>
        <p:txBody>
          <a:bodyPr/>
          <a:lstStyle/>
          <a:p>
            <a:fld id="{9D4C46D7-950B-48AB-B9F2-3A5EE88EED45}" type="slidenum">
              <a:rPr lang="en-MY" smtClean="0"/>
              <a:t>2</a:t>
            </a:fld>
            <a:endParaRPr lang="en-MY"/>
          </a:p>
        </p:txBody>
      </p:sp>
    </p:spTree>
    <p:extLst>
      <p:ext uri="{BB962C8B-B14F-4D97-AF65-F5344CB8AC3E}">
        <p14:creationId xmlns:p14="http://schemas.microsoft.com/office/powerpoint/2010/main" val="745397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72108A5-CE2C-4966-B863-66581E6E4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1" name="Picture 10">
            <a:extLst>
              <a:ext uri="{FF2B5EF4-FFF2-40B4-BE49-F238E27FC236}">
                <a16:creationId xmlns:a16="http://schemas.microsoft.com/office/drawing/2014/main" id="{34DF22E0-9870-4CBF-AA3A-D710A9D8D9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a:extLst>
              <a:ext uri="{FF2B5EF4-FFF2-40B4-BE49-F238E27FC236}">
                <a16:creationId xmlns:a16="http://schemas.microsoft.com/office/drawing/2014/main" id="{4348DA73-B56C-4BAB-9988-C048297EF4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940CAB4-1099-75A1-468B-90BD6F79E314}"/>
              </a:ext>
            </a:extLst>
          </p:cNvPr>
          <p:cNvSpPr>
            <a:spLocks noGrp="1"/>
          </p:cNvSpPr>
          <p:nvPr>
            <p:ph type="title"/>
          </p:nvPr>
        </p:nvSpPr>
        <p:spPr>
          <a:xfrm>
            <a:off x="661251" y="1474970"/>
            <a:ext cx="3167336" cy="3144914"/>
          </a:xfrm>
        </p:spPr>
        <p:txBody>
          <a:bodyPr vert="horz" lIns="91440" tIns="45720" rIns="91440" bIns="45720" rtlCol="0" anchor="ctr">
            <a:normAutofit/>
          </a:bodyPr>
          <a:lstStyle/>
          <a:p>
            <a:r>
              <a:rPr lang="en-US" dirty="0"/>
              <a:t>SDGS BY UN </a:t>
            </a:r>
          </a:p>
        </p:txBody>
      </p:sp>
      <p:sp>
        <p:nvSpPr>
          <p:cNvPr id="5" name="Slide Number Placeholder 4">
            <a:extLst>
              <a:ext uri="{FF2B5EF4-FFF2-40B4-BE49-F238E27FC236}">
                <a16:creationId xmlns:a16="http://schemas.microsoft.com/office/drawing/2014/main" id="{0647357B-38EA-F1E5-311F-63C50CB700F5}"/>
              </a:ext>
            </a:extLst>
          </p:cNvPr>
          <p:cNvSpPr>
            <a:spLocks noGrp="1"/>
          </p:cNvSpPr>
          <p:nvPr>
            <p:ph type="sldNum" sz="quarter" idx="12"/>
          </p:nvPr>
        </p:nvSpPr>
        <p:spPr>
          <a:xfrm>
            <a:off x="661251" y="798973"/>
            <a:ext cx="811019" cy="503578"/>
          </a:xfrm>
        </p:spPr>
        <p:txBody>
          <a:bodyPr vert="horz" lIns="91440" tIns="45720" rIns="91440" bIns="45720" rtlCol="0" anchor="t">
            <a:normAutofit/>
          </a:bodyPr>
          <a:lstStyle/>
          <a:p>
            <a:pPr algn="l">
              <a:lnSpc>
                <a:spcPct val="90000"/>
              </a:lnSpc>
              <a:spcAft>
                <a:spcPts val="600"/>
              </a:spcAft>
            </a:pPr>
            <a:fld id="{9D4C46D7-950B-48AB-B9F2-3A5EE88EED45}" type="slidenum">
              <a:rPr lang="en-US" smtClean="0"/>
              <a:pPr algn="l">
                <a:lnSpc>
                  <a:spcPct val="90000"/>
                </a:lnSpc>
                <a:spcAft>
                  <a:spcPts val="600"/>
                </a:spcAft>
              </a:pPr>
              <a:t>3</a:t>
            </a:fld>
            <a:endParaRPr lang="en-US"/>
          </a:p>
        </p:txBody>
      </p:sp>
      <p:sp>
        <p:nvSpPr>
          <p:cNvPr id="4" name="Date Placeholder 3">
            <a:extLst>
              <a:ext uri="{FF2B5EF4-FFF2-40B4-BE49-F238E27FC236}">
                <a16:creationId xmlns:a16="http://schemas.microsoft.com/office/drawing/2014/main" id="{B7FA38B3-0E6A-2659-0BCB-6B1C80648E48}"/>
              </a:ext>
            </a:extLst>
          </p:cNvPr>
          <p:cNvSpPr>
            <a:spLocks noGrp="1"/>
          </p:cNvSpPr>
          <p:nvPr>
            <p:ph type="dt" sz="half" idx="10"/>
          </p:nvPr>
        </p:nvSpPr>
        <p:spPr>
          <a:xfrm>
            <a:off x="661251" y="5486064"/>
            <a:ext cx="2821967" cy="309201"/>
          </a:xfrm>
        </p:spPr>
        <p:txBody>
          <a:bodyPr vert="horz" lIns="91440" tIns="45720" rIns="91440" bIns="45720" rtlCol="0" anchor="ctr">
            <a:normAutofit/>
          </a:bodyPr>
          <a:lstStyle/>
          <a:p>
            <a:pPr algn="l">
              <a:spcAft>
                <a:spcPts val="600"/>
              </a:spcAft>
            </a:pPr>
            <a:fld id="{5C39DC4E-42E7-F04F-A3A7-94CDBC99E8D2}" type="datetime1">
              <a:rPr lang="en-MY" smtClean="0"/>
              <a:pPr algn="l">
                <a:spcAft>
                  <a:spcPts val="600"/>
                </a:spcAft>
              </a:pPr>
              <a:t>25/11/2024</a:t>
            </a:fld>
            <a:endParaRPr lang="en-MY"/>
          </a:p>
        </p:txBody>
      </p:sp>
      <p:grpSp>
        <p:nvGrpSpPr>
          <p:cNvPr id="14" name="Group 13">
            <a:extLst>
              <a:ext uri="{FF2B5EF4-FFF2-40B4-BE49-F238E27FC236}">
                <a16:creationId xmlns:a16="http://schemas.microsoft.com/office/drawing/2014/main" id="{A030695F-0E8E-4F69-B37A-CE03576941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20" name="Rectangle 19">
              <a:extLst>
                <a:ext uri="{FF2B5EF4-FFF2-40B4-BE49-F238E27FC236}">
                  <a16:creationId xmlns:a16="http://schemas.microsoft.com/office/drawing/2014/main" id="{A62A6FA0-70FF-4F15-8E7B-F11ACE219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blipFill dpi="0" rotWithShape="1">
              <a:blip r:embed="rId3">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2D33F68-4D69-490D-8818-8E439F7C8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 name="Content Placeholder 7">
            <a:extLst>
              <a:ext uri="{FF2B5EF4-FFF2-40B4-BE49-F238E27FC236}">
                <a16:creationId xmlns:a16="http://schemas.microsoft.com/office/drawing/2014/main" id="{1657A403-19F2-7BAB-C758-8AC365D8C2DF}"/>
              </a:ext>
            </a:extLst>
          </p:cNvPr>
          <p:cNvPicPr>
            <a:picLocks noGrp="1" noChangeAspect="1"/>
          </p:cNvPicPr>
          <p:nvPr>
            <p:ph idx="1"/>
          </p:nvPr>
        </p:nvPicPr>
        <p:blipFill>
          <a:blip r:embed="rId4"/>
          <a:stretch>
            <a:fillRect/>
          </a:stretch>
        </p:blipFill>
        <p:spPr>
          <a:xfrm>
            <a:off x="4762800" y="1116345"/>
            <a:ext cx="5994066" cy="3866172"/>
          </a:xfrm>
          <a:prstGeom prst="rect">
            <a:avLst/>
          </a:prstGeom>
        </p:spPr>
      </p:pic>
      <p:sp>
        <p:nvSpPr>
          <p:cNvPr id="16" name="TextBox 15">
            <a:extLst>
              <a:ext uri="{FF2B5EF4-FFF2-40B4-BE49-F238E27FC236}">
                <a16:creationId xmlns:a16="http://schemas.microsoft.com/office/drawing/2014/main" id="{07A7E307-DC2B-2735-8C6E-6BE7B950C1AD}"/>
              </a:ext>
            </a:extLst>
          </p:cNvPr>
          <p:cNvSpPr txBox="1"/>
          <p:nvPr/>
        </p:nvSpPr>
        <p:spPr>
          <a:xfrm>
            <a:off x="3407690" y="5768810"/>
            <a:ext cx="6104238" cy="369332"/>
          </a:xfrm>
          <a:prstGeom prst="rect">
            <a:avLst/>
          </a:prstGeom>
          <a:noFill/>
        </p:spPr>
        <p:txBody>
          <a:bodyPr wrap="square">
            <a:spAutoFit/>
          </a:bodyPr>
          <a:lstStyle/>
          <a:p>
            <a:r>
              <a:rPr lang="en-US" sz="1800" dirty="0"/>
              <a:t>[source: https://</a:t>
            </a:r>
            <a:r>
              <a:rPr lang="en-US" sz="1800" dirty="0" err="1"/>
              <a:t>sdgs.un.org</a:t>
            </a:r>
            <a:r>
              <a:rPr lang="en-US" sz="1800" dirty="0"/>
              <a:t>/goals] </a:t>
            </a:r>
            <a:endParaRPr lang="en-US" dirty="0"/>
          </a:p>
        </p:txBody>
      </p:sp>
    </p:spTree>
    <p:extLst>
      <p:ext uri="{BB962C8B-B14F-4D97-AF65-F5344CB8AC3E}">
        <p14:creationId xmlns:p14="http://schemas.microsoft.com/office/powerpoint/2010/main" val="183805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F772D-2F86-21BC-3168-2DF71BF6E5E6}"/>
              </a:ext>
            </a:extLst>
          </p:cNvPr>
          <p:cNvSpPr>
            <a:spLocks noGrp="1"/>
          </p:cNvSpPr>
          <p:nvPr>
            <p:ph type="title"/>
          </p:nvPr>
        </p:nvSpPr>
        <p:spPr/>
        <p:txBody>
          <a:bodyPr/>
          <a:lstStyle/>
          <a:p>
            <a:r>
              <a:rPr lang="en-US" dirty="0"/>
              <a:t>Topic selection </a:t>
            </a:r>
          </a:p>
        </p:txBody>
      </p:sp>
      <p:sp>
        <p:nvSpPr>
          <p:cNvPr id="3" name="Content Placeholder 2">
            <a:extLst>
              <a:ext uri="{FF2B5EF4-FFF2-40B4-BE49-F238E27FC236}">
                <a16:creationId xmlns:a16="http://schemas.microsoft.com/office/drawing/2014/main" id="{EBC7B984-62CD-5234-86FE-575E7B555087}"/>
              </a:ext>
            </a:extLst>
          </p:cNvPr>
          <p:cNvSpPr>
            <a:spLocks noGrp="1"/>
          </p:cNvSpPr>
          <p:nvPr>
            <p:ph idx="1"/>
          </p:nvPr>
        </p:nvSpPr>
        <p:spPr/>
        <p:txBody>
          <a:bodyPr>
            <a:normAutofit/>
          </a:bodyPr>
          <a:lstStyle/>
          <a:p>
            <a:r>
              <a:rPr lang="en-MY" b="1" dirty="0"/>
              <a:t>Identify a Research Gap</a:t>
            </a:r>
            <a:r>
              <a:rPr lang="en-MY" dirty="0"/>
              <a:t>: </a:t>
            </a:r>
            <a:r>
              <a:rPr lang="en-MY" b="1" dirty="0"/>
              <a:t>Relevance and Importance</a:t>
            </a:r>
          </a:p>
          <a:p>
            <a:r>
              <a:rPr lang="en-MY" b="1" dirty="0"/>
              <a:t>Feasibility</a:t>
            </a:r>
          </a:p>
          <a:p>
            <a:r>
              <a:rPr lang="en-MY" b="1" dirty="0"/>
              <a:t>Interest and Passion</a:t>
            </a:r>
          </a:p>
          <a:p>
            <a:r>
              <a:rPr lang="en-MY" b="1" dirty="0"/>
              <a:t>Current Trends</a:t>
            </a:r>
            <a:endParaRPr lang="en-MY" dirty="0"/>
          </a:p>
          <a:p>
            <a:r>
              <a:rPr lang="en-MY" b="1" dirty="0"/>
              <a:t>Originality</a:t>
            </a:r>
            <a:endParaRPr lang="en-MY" dirty="0"/>
          </a:p>
          <a:p>
            <a:r>
              <a:rPr lang="en-MY" b="1" dirty="0"/>
              <a:t>Alignment with </a:t>
            </a:r>
            <a:r>
              <a:rPr lang="en-MY" b="1" dirty="0">
                <a:solidFill>
                  <a:srgbClr val="FFFF00"/>
                </a:solidFill>
              </a:rPr>
              <a:t>Expertise</a:t>
            </a:r>
            <a:endParaRPr lang="en-US" dirty="0">
              <a:solidFill>
                <a:srgbClr val="FFFF00"/>
              </a:solidFill>
            </a:endParaRPr>
          </a:p>
        </p:txBody>
      </p:sp>
      <p:sp>
        <p:nvSpPr>
          <p:cNvPr id="4" name="Date Placeholder 3">
            <a:extLst>
              <a:ext uri="{FF2B5EF4-FFF2-40B4-BE49-F238E27FC236}">
                <a16:creationId xmlns:a16="http://schemas.microsoft.com/office/drawing/2014/main" id="{2641AAE3-725E-8F31-89B8-E8C4ED3EEC92}"/>
              </a:ext>
            </a:extLst>
          </p:cNvPr>
          <p:cNvSpPr>
            <a:spLocks noGrp="1"/>
          </p:cNvSpPr>
          <p:nvPr>
            <p:ph type="dt" sz="half" idx="10"/>
          </p:nvPr>
        </p:nvSpPr>
        <p:spPr/>
        <p:txBody>
          <a:bodyPr/>
          <a:lstStyle/>
          <a:p>
            <a:fld id="{5ACB7768-A304-3E49-9934-C09B39EACD95}" type="datetime1">
              <a:rPr lang="en-MY" smtClean="0"/>
              <a:t>25/11/2024</a:t>
            </a:fld>
            <a:endParaRPr lang="en-MY"/>
          </a:p>
        </p:txBody>
      </p:sp>
      <p:sp>
        <p:nvSpPr>
          <p:cNvPr id="5" name="Slide Number Placeholder 4">
            <a:extLst>
              <a:ext uri="{FF2B5EF4-FFF2-40B4-BE49-F238E27FC236}">
                <a16:creationId xmlns:a16="http://schemas.microsoft.com/office/drawing/2014/main" id="{DDD6120B-C86B-E7C0-D1FB-A39F9D57570D}"/>
              </a:ext>
            </a:extLst>
          </p:cNvPr>
          <p:cNvSpPr>
            <a:spLocks noGrp="1"/>
          </p:cNvSpPr>
          <p:nvPr>
            <p:ph type="sldNum" sz="quarter" idx="12"/>
          </p:nvPr>
        </p:nvSpPr>
        <p:spPr/>
        <p:txBody>
          <a:bodyPr/>
          <a:lstStyle/>
          <a:p>
            <a:fld id="{9D4C46D7-950B-48AB-B9F2-3A5EE88EED45}" type="slidenum">
              <a:rPr lang="en-MY" smtClean="0"/>
              <a:t>4</a:t>
            </a:fld>
            <a:endParaRPr lang="en-MY"/>
          </a:p>
        </p:txBody>
      </p:sp>
    </p:spTree>
    <p:extLst>
      <p:ext uri="{BB962C8B-B14F-4D97-AF65-F5344CB8AC3E}">
        <p14:creationId xmlns:p14="http://schemas.microsoft.com/office/powerpoint/2010/main" val="1759761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69A37-AD5E-55C3-8CE9-13A72D97A0E5}"/>
              </a:ext>
            </a:extLst>
          </p:cNvPr>
          <p:cNvSpPr>
            <a:spLocks noGrp="1"/>
          </p:cNvSpPr>
          <p:nvPr>
            <p:ph type="title"/>
          </p:nvPr>
        </p:nvSpPr>
        <p:spPr/>
        <p:txBody>
          <a:bodyPr/>
          <a:lstStyle/>
          <a:p>
            <a:r>
              <a:rPr lang="en-MY" b="1" dirty="0">
                <a:solidFill>
                  <a:srgbClr val="FFFF00"/>
                </a:solidFill>
              </a:rPr>
              <a:t>Expertise </a:t>
            </a:r>
            <a:br>
              <a:rPr lang="en-MY" b="1" dirty="0">
                <a:solidFill>
                  <a:srgbClr val="FFFF00"/>
                </a:solidFill>
              </a:rPr>
            </a:br>
            <a:endParaRPr lang="en-US" dirty="0"/>
          </a:p>
        </p:txBody>
      </p:sp>
      <p:sp>
        <p:nvSpPr>
          <p:cNvPr id="3" name="Content Placeholder 2">
            <a:extLst>
              <a:ext uri="{FF2B5EF4-FFF2-40B4-BE49-F238E27FC236}">
                <a16:creationId xmlns:a16="http://schemas.microsoft.com/office/drawing/2014/main" id="{2E51F557-12AC-3031-F5C6-096A89FF4223}"/>
              </a:ext>
            </a:extLst>
          </p:cNvPr>
          <p:cNvSpPr>
            <a:spLocks noGrp="1"/>
          </p:cNvSpPr>
          <p:nvPr>
            <p:ph idx="1"/>
          </p:nvPr>
        </p:nvSpPr>
        <p:spPr>
          <a:xfrm>
            <a:off x="480061" y="2015732"/>
            <a:ext cx="11246502" cy="3450613"/>
          </a:xfrm>
        </p:spPr>
        <p:txBody>
          <a:bodyPr>
            <a:normAutofit/>
          </a:bodyPr>
          <a:lstStyle/>
          <a:p>
            <a:endParaRPr lang="en-MY" b="1" dirty="0">
              <a:solidFill>
                <a:srgbClr val="FFFF00"/>
              </a:solidFill>
            </a:endParaRPr>
          </a:p>
          <a:p>
            <a:pPr algn="just"/>
            <a:r>
              <a:rPr lang="en-MY" b="1" dirty="0">
                <a:solidFill>
                  <a:srgbClr val="FFFF00"/>
                </a:solidFill>
              </a:rPr>
              <a:t>FIND REAL EXPERTS! VERIFY THEIR EXPERTISE. </a:t>
            </a:r>
          </a:p>
          <a:p>
            <a:pPr algn="just"/>
            <a:endParaRPr lang="en-MY" b="1" dirty="0">
              <a:solidFill>
                <a:srgbClr val="FFFF00"/>
              </a:solidFill>
            </a:endParaRPr>
          </a:p>
          <a:p>
            <a:pPr algn="just"/>
            <a:r>
              <a:rPr lang="en-MY" b="1" dirty="0">
                <a:solidFill>
                  <a:srgbClr val="FFFF00"/>
                </a:solidFill>
              </a:rPr>
              <a:t>Gain knowledge consistently, obtain official certifications by attending courses and programmes, and utilize expert validation. </a:t>
            </a:r>
          </a:p>
          <a:p>
            <a:pPr algn="just"/>
            <a:endParaRPr lang="en-MY" b="1" dirty="0">
              <a:solidFill>
                <a:srgbClr val="FFFF00"/>
              </a:solidFill>
            </a:endParaRPr>
          </a:p>
          <a:p>
            <a:pPr algn="just"/>
            <a:r>
              <a:rPr lang="en-MY" b="1" dirty="0">
                <a:solidFill>
                  <a:srgbClr val="FFFF00"/>
                </a:solidFill>
              </a:rPr>
              <a:t>Always work closely with true certified experts, not self-claimed ones! </a:t>
            </a:r>
            <a:endParaRPr lang="en-US" dirty="0"/>
          </a:p>
        </p:txBody>
      </p:sp>
      <p:sp>
        <p:nvSpPr>
          <p:cNvPr id="4" name="Date Placeholder 3">
            <a:extLst>
              <a:ext uri="{FF2B5EF4-FFF2-40B4-BE49-F238E27FC236}">
                <a16:creationId xmlns:a16="http://schemas.microsoft.com/office/drawing/2014/main" id="{021C9372-C5F2-A9F7-D0E1-2594952B1B16}"/>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663CD687-8687-25E0-A310-BD2F92BD26D6}"/>
              </a:ext>
            </a:extLst>
          </p:cNvPr>
          <p:cNvSpPr>
            <a:spLocks noGrp="1"/>
          </p:cNvSpPr>
          <p:nvPr>
            <p:ph type="sldNum" sz="quarter" idx="12"/>
          </p:nvPr>
        </p:nvSpPr>
        <p:spPr/>
        <p:txBody>
          <a:bodyPr/>
          <a:lstStyle/>
          <a:p>
            <a:fld id="{9D4C46D7-950B-48AB-B9F2-3A5EE88EED45}" type="slidenum">
              <a:rPr lang="en-MY" smtClean="0"/>
              <a:t>5</a:t>
            </a:fld>
            <a:endParaRPr lang="en-MY"/>
          </a:p>
        </p:txBody>
      </p:sp>
    </p:spTree>
    <p:extLst>
      <p:ext uri="{BB962C8B-B14F-4D97-AF65-F5344CB8AC3E}">
        <p14:creationId xmlns:p14="http://schemas.microsoft.com/office/powerpoint/2010/main" val="4279301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538C7E5-0116-453C-9CD0-757E1C972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048039-1FD0-9A57-6FFB-9DF45D44338C}"/>
              </a:ext>
            </a:extLst>
          </p:cNvPr>
          <p:cNvSpPr>
            <a:spLocks noGrp="1"/>
          </p:cNvSpPr>
          <p:nvPr>
            <p:ph type="title"/>
          </p:nvPr>
        </p:nvSpPr>
        <p:spPr>
          <a:xfrm>
            <a:off x="1451579" y="804519"/>
            <a:ext cx="9291215" cy="1049235"/>
          </a:xfrm>
        </p:spPr>
        <p:txBody>
          <a:bodyPr>
            <a:normAutofit/>
          </a:bodyPr>
          <a:lstStyle/>
          <a:p>
            <a:r>
              <a:rPr lang="en-US" dirty="0"/>
              <a:t>Title </a:t>
            </a:r>
          </a:p>
        </p:txBody>
      </p:sp>
      <p:sp>
        <p:nvSpPr>
          <p:cNvPr id="4" name="Date Placeholder 3">
            <a:extLst>
              <a:ext uri="{FF2B5EF4-FFF2-40B4-BE49-F238E27FC236}">
                <a16:creationId xmlns:a16="http://schemas.microsoft.com/office/drawing/2014/main" id="{0DD964CB-5DB7-B6E0-B1B6-6830132D326E}"/>
              </a:ext>
            </a:extLst>
          </p:cNvPr>
          <p:cNvSpPr>
            <a:spLocks noGrp="1"/>
          </p:cNvSpPr>
          <p:nvPr>
            <p:ph type="dt" sz="half" idx="10"/>
          </p:nvPr>
        </p:nvSpPr>
        <p:spPr>
          <a:xfrm>
            <a:off x="7242079" y="330370"/>
            <a:ext cx="3500715" cy="309201"/>
          </a:xfrm>
        </p:spPr>
        <p:txBody>
          <a:bodyPr>
            <a:normAutofit/>
          </a:bodyPr>
          <a:lstStyle/>
          <a:p>
            <a:pPr>
              <a:spcAft>
                <a:spcPts val="600"/>
              </a:spcAft>
            </a:pPr>
            <a:fld id="{5C39DC4E-42E7-F04F-A3A7-94CDBC99E8D2}" type="datetime1">
              <a:rPr lang="en-MY" smtClean="0"/>
              <a:pPr>
                <a:spcAft>
                  <a:spcPts val="600"/>
                </a:spcAft>
              </a:pPr>
              <a:t>25/11/2024</a:t>
            </a:fld>
            <a:endParaRPr lang="en-MY"/>
          </a:p>
        </p:txBody>
      </p:sp>
      <p:sp>
        <p:nvSpPr>
          <p:cNvPr id="5" name="Slide Number Placeholder 4">
            <a:extLst>
              <a:ext uri="{FF2B5EF4-FFF2-40B4-BE49-F238E27FC236}">
                <a16:creationId xmlns:a16="http://schemas.microsoft.com/office/drawing/2014/main" id="{94892B74-5C90-9BD3-E40E-99A75BFCF570}"/>
              </a:ext>
            </a:extLst>
          </p:cNvPr>
          <p:cNvSpPr>
            <a:spLocks noGrp="1"/>
          </p:cNvSpPr>
          <p:nvPr>
            <p:ph type="sldNum" sz="quarter" idx="12"/>
          </p:nvPr>
        </p:nvSpPr>
        <p:spPr>
          <a:xfrm>
            <a:off x="480060" y="798973"/>
            <a:ext cx="811019" cy="503578"/>
          </a:xfrm>
        </p:spPr>
        <p:txBody>
          <a:bodyPr>
            <a:normAutofit/>
          </a:bodyPr>
          <a:lstStyle/>
          <a:p>
            <a:pPr>
              <a:lnSpc>
                <a:spcPct val="90000"/>
              </a:lnSpc>
              <a:spcAft>
                <a:spcPts val="600"/>
              </a:spcAft>
            </a:pPr>
            <a:fld id="{9D4C46D7-950B-48AB-B9F2-3A5EE88EED45}" type="slidenum">
              <a:rPr lang="en-MY" smtClean="0"/>
              <a:pPr>
                <a:lnSpc>
                  <a:spcPct val="90000"/>
                </a:lnSpc>
                <a:spcAft>
                  <a:spcPts val="600"/>
                </a:spcAft>
              </a:pPr>
              <a:t>6</a:t>
            </a:fld>
            <a:endParaRPr lang="en-MY"/>
          </a:p>
        </p:txBody>
      </p:sp>
      <p:cxnSp>
        <p:nvCxnSpPr>
          <p:cNvPr id="13" name="Straight Connector 12">
            <a:extLst>
              <a:ext uri="{FF2B5EF4-FFF2-40B4-BE49-F238E27FC236}">
                <a16:creationId xmlns:a16="http://schemas.microsoft.com/office/drawing/2014/main" id="{B755E3F5-39D9-4ABF-BFA5-232E87111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30874" y="1996645"/>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Rectangle 14">
            <a:extLst>
              <a:ext uri="{FF2B5EF4-FFF2-40B4-BE49-F238E27FC236}">
                <a16:creationId xmlns:a16="http://schemas.microsoft.com/office/drawing/2014/main" id="{EB09849A-7D0C-4F36-A0D6-6BD64C50E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7" name="Content Placeholder 2">
            <a:extLst>
              <a:ext uri="{FF2B5EF4-FFF2-40B4-BE49-F238E27FC236}">
                <a16:creationId xmlns:a16="http://schemas.microsoft.com/office/drawing/2014/main" id="{AD0F3A27-296A-5DC1-A41E-A52ED77480DF}"/>
              </a:ext>
            </a:extLst>
          </p:cNvPr>
          <p:cNvGraphicFramePr>
            <a:graphicFrameLocks noGrp="1"/>
          </p:cNvGraphicFramePr>
          <p:nvPr>
            <p:ph idx="1"/>
            <p:extLst>
              <p:ext uri="{D42A27DB-BD31-4B8C-83A1-F6EECF244321}">
                <p14:modId xmlns:p14="http://schemas.microsoft.com/office/powerpoint/2010/main" val="462658734"/>
              </p:ext>
            </p:extLst>
          </p:nvPr>
        </p:nvGraphicFramePr>
        <p:xfrm>
          <a:off x="1130270" y="2479246"/>
          <a:ext cx="9604375" cy="3718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82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D1A8D-6629-1D96-8681-0C513B06F82A}"/>
              </a:ext>
            </a:extLst>
          </p:cNvPr>
          <p:cNvSpPr>
            <a:spLocks noGrp="1"/>
          </p:cNvSpPr>
          <p:nvPr>
            <p:ph type="title"/>
          </p:nvPr>
        </p:nvSpPr>
        <p:spPr/>
        <p:txBody>
          <a:bodyPr/>
          <a:lstStyle/>
          <a:p>
            <a:r>
              <a:rPr lang="en-US"/>
              <a:t>A good title …</a:t>
            </a:r>
            <a:endParaRPr lang="en-US" dirty="0"/>
          </a:p>
        </p:txBody>
      </p:sp>
      <p:sp>
        <p:nvSpPr>
          <p:cNvPr id="3" name="Content Placeholder 2">
            <a:extLst>
              <a:ext uri="{FF2B5EF4-FFF2-40B4-BE49-F238E27FC236}">
                <a16:creationId xmlns:a16="http://schemas.microsoft.com/office/drawing/2014/main" id="{342955AB-C5FA-8F27-B81C-2101CF324D45}"/>
              </a:ext>
            </a:extLst>
          </p:cNvPr>
          <p:cNvSpPr>
            <a:spLocks noGrp="1"/>
          </p:cNvSpPr>
          <p:nvPr>
            <p:ph idx="1"/>
          </p:nvPr>
        </p:nvSpPr>
        <p:spPr>
          <a:xfrm>
            <a:off x="1451579" y="2015732"/>
            <a:ext cx="10186239" cy="3450613"/>
          </a:xfrm>
        </p:spPr>
        <p:txBody>
          <a:bodyPr/>
          <a:lstStyle/>
          <a:p>
            <a:r>
              <a:rPr lang="en-MY" dirty="0"/>
              <a:t>should convey the</a:t>
            </a:r>
            <a:r>
              <a:rPr lang="en-MY" dirty="0">
                <a:solidFill>
                  <a:srgbClr val="FFFF00"/>
                </a:solidFill>
              </a:rPr>
              <a:t> essence </a:t>
            </a:r>
            <a:r>
              <a:rPr lang="en-MY" dirty="0"/>
              <a:t>of the study without overwhelming the reader. The title should also include keywords to reflect </a:t>
            </a:r>
            <a:r>
              <a:rPr lang="en-MY" dirty="0">
                <a:solidFill>
                  <a:srgbClr val="FFFF00"/>
                </a:solidFill>
              </a:rPr>
              <a:t>the main focus, variables</a:t>
            </a:r>
            <a:r>
              <a:rPr lang="en-MY" dirty="0"/>
              <a:t>, and </a:t>
            </a:r>
            <a:r>
              <a:rPr lang="en-MY" dirty="0">
                <a:solidFill>
                  <a:srgbClr val="FFFF00"/>
                </a:solidFill>
              </a:rPr>
              <a:t>context of the research [place and type </a:t>
            </a:r>
            <a:r>
              <a:rPr lang="en-MY">
                <a:solidFill>
                  <a:srgbClr val="FFFF00"/>
                </a:solidFill>
              </a:rPr>
              <a:t>of participants </a:t>
            </a:r>
            <a:r>
              <a:rPr lang="en-MY" dirty="0">
                <a:solidFill>
                  <a:srgbClr val="FFFF00"/>
                </a:solidFill>
              </a:rPr>
              <a:t>(if applicable)]</a:t>
            </a:r>
            <a:r>
              <a:rPr lang="en-MY" dirty="0"/>
              <a:t>, making it both precise and informative.</a:t>
            </a:r>
            <a:endParaRPr lang="en-US" dirty="0"/>
          </a:p>
          <a:p>
            <a:endParaRPr lang="en-US" dirty="0"/>
          </a:p>
        </p:txBody>
      </p:sp>
      <p:sp>
        <p:nvSpPr>
          <p:cNvPr id="4" name="Date Placeholder 3">
            <a:extLst>
              <a:ext uri="{FF2B5EF4-FFF2-40B4-BE49-F238E27FC236}">
                <a16:creationId xmlns:a16="http://schemas.microsoft.com/office/drawing/2014/main" id="{9BD029F8-009F-D238-E3E9-85AA2E37E2C8}"/>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5E765D0F-E375-DC9C-0498-69534543BCE9}"/>
              </a:ext>
            </a:extLst>
          </p:cNvPr>
          <p:cNvSpPr>
            <a:spLocks noGrp="1"/>
          </p:cNvSpPr>
          <p:nvPr>
            <p:ph type="sldNum" sz="quarter" idx="12"/>
          </p:nvPr>
        </p:nvSpPr>
        <p:spPr/>
        <p:txBody>
          <a:bodyPr/>
          <a:lstStyle/>
          <a:p>
            <a:fld id="{9D4C46D7-950B-48AB-B9F2-3A5EE88EED45}" type="slidenum">
              <a:rPr lang="en-MY" smtClean="0"/>
              <a:t>7</a:t>
            </a:fld>
            <a:endParaRPr lang="en-MY"/>
          </a:p>
        </p:txBody>
      </p:sp>
    </p:spTree>
    <p:extLst>
      <p:ext uri="{BB962C8B-B14F-4D97-AF65-F5344CB8AC3E}">
        <p14:creationId xmlns:p14="http://schemas.microsoft.com/office/powerpoint/2010/main" val="405061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45084-8D6C-AF91-1AD1-BA7E5F24A119}"/>
              </a:ext>
            </a:extLst>
          </p:cNvPr>
          <p:cNvSpPr>
            <a:spLocks noGrp="1"/>
          </p:cNvSpPr>
          <p:nvPr>
            <p:ph type="title"/>
          </p:nvPr>
        </p:nvSpPr>
        <p:spPr/>
        <p:txBody>
          <a:bodyPr/>
          <a:lstStyle/>
          <a:p>
            <a:r>
              <a:rPr lang="en-US" dirty="0"/>
              <a:t>Why are these “good” and impactful titles? </a:t>
            </a:r>
          </a:p>
        </p:txBody>
      </p:sp>
      <p:sp>
        <p:nvSpPr>
          <p:cNvPr id="3" name="Content Placeholder 2">
            <a:extLst>
              <a:ext uri="{FF2B5EF4-FFF2-40B4-BE49-F238E27FC236}">
                <a16:creationId xmlns:a16="http://schemas.microsoft.com/office/drawing/2014/main" id="{ADE853A2-2E01-3659-A52F-6B1F250CA812}"/>
              </a:ext>
            </a:extLst>
          </p:cNvPr>
          <p:cNvSpPr>
            <a:spLocks noGrp="1"/>
          </p:cNvSpPr>
          <p:nvPr>
            <p:ph idx="1"/>
          </p:nvPr>
        </p:nvSpPr>
        <p:spPr/>
        <p:txBody>
          <a:bodyPr>
            <a:normAutofit lnSpcReduction="10000"/>
          </a:bodyPr>
          <a:lstStyle/>
          <a:p>
            <a:r>
              <a:rPr lang="en-MY" dirty="0"/>
              <a:t>Exploring the Role of Artificial Intelligence in Personalized Medicine: Ethical Implications and Healthcare Outcomes</a:t>
            </a:r>
          </a:p>
          <a:p>
            <a:endParaRPr lang="en-MY" dirty="0"/>
          </a:p>
          <a:p>
            <a:r>
              <a:rPr lang="en-MY" dirty="0"/>
              <a:t>Unpacking the Socioeconomic Impacts of Mental Health Education among Adolescents in Rural Areas in a country/region/province…</a:t>
            </a:r>
          </a:p>
          <a:p>
            <a:endParaRPr lang="en-MY" dirty="0"/>
          </a:p>
          <a:p>
            <a:r>
              <a:rPr lang="en-MY" dirty="0"/>
              <a:t>Evaluating the Effects of Digital Transformation on Workforce Productivity and Wellbeing in the Post-Pandemic Era</a:t>
            </a:r>
            <a:endParaRPr lang="en-US" dirty="0"/>
          </a:p>
        </p:txBody>
      </p:sp>
      <p:sp>
        <p:nvSpPr>
          <p:cNvPr id="4" name="Date Placeholder 3">
            <a:extLst>
              <a:ext uri="{FF2B5EF4-FFF2-40B4-BE49-F238E27FC236}">
                <a16:creationId xmlns:a16="http://schemas.microsoft.com/office/drawing/2014/main" id="{5BC2AEAC-5DCD-5614-C3AA-2F558C2514AC}"/>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0111386E-6EEC-7FB8-BC44-839BD870F02B}"/>
              </a:ext>
            </a:extLst>
          </p:cNvPr>
          <p:cNvSpPr>
            <a:spLocks noGrp="1"/>
          </p:cNvSpPr>
          <p:nvPr>
            <p:ph type="sldNum" sz="quarter" idx="12"/>
          </p:nvPr>
        </p:nvSpPr>
        <p:spPr/>
        <p:txBody>
          <a:bodyPr/>
          <a:lstStyle/>
          <a:p>
            <a:fld id="{9D4C46D7-950B-48AB-B9F2-3A5EE88EED45}" type="slidenum">
              <a:rPr lang="en-MY" smtClean="0"/>
              <a:t>8</a:t>
            </a:fld>
            <a:endParaRPr lang="en-MY"/>
          </a:p>
        </p:txBody>
      </p:sp>
    </p:spTree>
    <p:extLst>
      <p:ext uri="{BB962C8B-B14F-4D97-AF65-F5344CB8AC3E}">
        <p14:creationId xmlns:p14="http://schemas.microsoft.com/office/powerpoint/2010/main" val="2604870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05ABD-2BBF-6A5A-AF33-C60785E123F0}"/>
              </a:ext>
            </a:extLst>
          </p:cNvPr>
          <p:cNvSpPr>
            <a:spLocks noGrp="1"/>
          </p:cNvSpPr>
          <p:nvPr>
            <p:ph type="title"/>
          </p:nvPr>
        </p:nvSpPr>
        <p:spPr/>
        <p:txBody>
          <a:bodyPr/>
          <a:lstStyle/>
          <a:p>
            <a:r>
              <a:rPr lang="en-US" dirty="0"/>
              <a:t>Analyze this example:</a:t>
            </a:r>
            <a:br>
              <a:rPr lang="en-US" dirty="0"/>
            </a:br>
            <a:r>
              <a:rPr lang="en-US" dirty="0"/>
              <a:t> is it a good title for </a:t>
            </a:r>
            <a:r>
              <a:rPr lang="en-US" dirty="0" err="1"/>
              <a:t>phd</a:t>
            </a:r>
            <a:r>
              <a:rPr lang="en-US" dirty="0"/>
              <a:t>? </a:t>
            </a:r>
          </a:p>
        </p:txBody>
      </p:sp>
      <p:sp>
        <p:nvSpPr>
          <p:cNvPr id="3" name="Content Placeholder 2">
            <a:extLst>
              <a:ext uri="{FF2B5EF4-FFF2-40B4-BE49-F238E27FC236}">
                <a16:creationId xmlns:a16="http://schemas.microsoft.com/office/drawing/2014/main" id="{1B3F672C-3846-FB85-DC4C-87BA67FC4849}"/>
              </a:ext>
            </a:extLst>
          </p:cNvPr>
          <p:cNvSpPr>
            <a:spLocks noGrp="1"/>
          </p:cNvSpPr>
          <p:nvPr>
            <p:ph idx="1"/>
          </p:nvPr>
        </p:nvSpPr>
        <p:spPr/>
        <p:txBody>
          <a:bodyPr>
            <a:normAutofit/>
          </a:bodyPr>
          <a:lstStyle/>
          <a:p>
            <a:pPr marL="0" indent="0">
              <a:buNone/>
            </a:pPr>
            <a:endParaRPr lang="en-MY" dirty="0"/>
          </a:p>
          <a:p>
            <a:pPr marL="0" indent="0" algn="ctr">
              <a:buNone/>
            </a:pPr>
            <a:r>
              <a:rPr lang="en-MY" b="1" dirty="0"/>
              <a:t>A study on the analysis of several health and fitness issues in a community in South America</a:t>
            </a:r>
          </a:p>
          <a:p>
            <a:pPr marL="0" indent="0" algn="ctr">
              <a:buNone/>
            </a:pPr>
            <a:endParaRPr lang="en-MY" b="1" dirty="0"/>
          </a:p>
          <a:p>
            <a:pPr marL="0" indent="0" algn="ctr">
              <a:buNone/>
            </a:pPr>
            <a:endParaRPr lang="en-MY" b="1" dirty="0"/>
          </a:p>
          <a:p>
            <a:endParaRPr lang="en-US" dirty="0"/>
          </a:p>
        </p:txBody>
      </p:sp>
      <p:sp>
        <p:nvSpPr>
          <p:cNvPr id="4" name="Date Placeholder 3">
            <a:extLst>
              <a:ext uri="{FF2B5EF4-FFF2-40B4-BE49-F238E27FC236}">
                <a16:creationId xmlns:a16="http://schemas.microsoft.com/office/drawing/2014/main" id="{F9624E8F-B029-8ED0-D275-7E99DF1DF6C2}"/>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E59B3804-0E43-FCE6-6216-27A308AD10E1}"/>
              </a:ext>
            </a:extLst>
          </p:cNvPr>
          <p:cNvSpPr>
            <a:spLocks noGrp="1"/>
          </p:cNvSpPr>
          <p:nvPr>
            <p:ph type="sldNum" sz="quarter" idx="12"/>
          </p:nvPr>
        </p:nvSpPr>
        <p:spPr/>
        <p:txBody>
          <a:bodyPr/>
          <a:lstStyle/>
          <a:p>
            <a:fld id="{9D4C46D7-950B-48AB-B9F2-3A5EE88EED45}" type="slidenum">
              <a:rPr lang="en-MY" smtClean="0"/>
              <a:t>9</a:t>
            </a:fld>
            <a:endParaRPr lang="en-MY"/>
          </a:p>
        </p:txBody>
      </p:sp>
    </p:spTree>
    <p:extLst>
      <p:ext uri="{BB962C8B-B14F-4D97-AF65-F5344CB8AC3E}">
        <p14:creationId xmlns:p14="http://schemas.microsoft.com/office/powerpoint/2010/main" val="2468605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F4E3D-33DF-16F1-E356-C28CB52BF0F7}"/>
              </a:ext>
            </a:extLst>
          </p:cNvPr>
          <p:cNvSpPr>
            <a:spLocks noGrp="1"/>
          </p:cNvSpPr>
          <p:nvPr>
            <p:ph type="title"/>
          </p:nvPr>
        </p:nvSpPr>
        <p:spPr>
          <a:xfrm>
            <a:off x="1451579" y="506627"/>
            <a:ext cx="9291215" cy="795925"/>
          </a:xfrm>
        </p:spPr>
        <p:txBody>
          <a:bodyPr>
            <a:normAutofit fontScale="90000"/>
          </a:bodyPr>
          <a:lstStyle/>
          <a:p>
            <a:r>
              <a:rPr lang="en-US" dirty="0"/>
              <a:t>Background of the study </a:t>
            </a:r>
            <a:br>
              <a:rPr lang="en-US" dirty="0"/>
            </a:br>
            <a:endParaRPr lang="en-US" dirty="0"/>
          </a:p>
        </p:txBody>
      </p:sp>
      <p:sp>
        <p:nvSpPr>
          <p:cNvPr id="3" name="Content Placeholder 2">
            <a:extLst>
              <a:ext uri="{FF2B5EF4-FFF2-40B4-BE49-F238E27FC236}">
                <a16:creationId xmlns:a16="http://schemas.microsoft.com/office/drawing/2014/main" id="{CF9EB59C-3B2A-8B21-7C11-780240E2AFF4}"/>
              </a:ext>
            </a:extLst>
          </p:cNvPr>
          <p:cNvSpPr>
            <a:spLocks noGrp="1"/>
          </p:cNvSpPr>
          <p:nvPr>
            <p:ph idx="1"/>
          </p:nvPr>
        </p:nvSpPr>
        <p:spPr>
          <a:xfrm>
            <a:off x="86496" y="1302551"/>
            <a:ext cx="12105503" cy="4851114"/>
          </a:xfrm>
        </p:spPr>
        <p:txBody>
          <a:bodyPr>
            <a:normAutofit fontScale="55000" lnSpcReduction="20000"/>
          </a:bodyPr>
          <a:lstStyle/>
          <a:p>
            <a:r>
              <a:rPr lang="en-MY" b="1" dirty="0">
                <a:solidFill>
                  <a:srgbClr val="FFFF00"/>
                </a:solidFill>
              </a:rPr>
              <a:t>Contextual Overview</a:t>
            </a:r>
          </a:p>
          <a:p>
            <a:r>
              <a:rPr lang="en-MY" i="1" dirty="0"/>
              <a:t>Example:</a:t>
            </a:r>
            <a:r>
              <a:rPr lang="en-MY" dirty="0"/>
              <a:t> “In recent years, the rapid rise of digital communication has transformed social interaction patterns worldwide, raising new questions about privacy, misinformation, and psychological well-being.”</a:t>
            </a:r>
          </a:p>
          <a:p>
            <a:r>
              <a:rPr lang="en-MY" b="1" dirty="0">
                <a:solidFill>
                  <a:srgbClr val="FFFF00"/>
                </a:solidFill>
              </a:rPr>
              <a:t>Historical Background</a:t>
            </a:r>
          </a:p>
          <a:p>
            <a:r>
              <a:rPr lang="en-MY" i="1" dirty="0"/>
              <a:t>Example:</a:t>
            </a:r>
            <a:r>
              <a:rPr lang="en-MY" dirty="0"/>
              <a:t> “Since the invention of the internet, digital communication platforms have evolved from simple email exchanges to complex social media ecosystems. This evolution has shifted the way people communicate, impacting social structures and cultural norms.”</a:t>
            </a:r>
          </a:p>
          <a:p>
            <a:r>
              <a:rPr lang="en-MY" b="1" dirty="0">
                <a:solidFill>
                  <a:srgbClr val="FFFF00"/>
                </a:solidFill>
              </a:rPr>
              <a:t>Current Landscape</a:t>
            </a:r>
          </a:p>
          <a:p>
            <a:r>
              <a:rPr lang="en-MY" i="1" dirty="0"/>
              <a:t>Example:</a:t>
            </a:r>
            <a:r>
              <a:rPr lang="en-MY" dirty="0"/>
              <a:t> “Today, social media plays an influential role in shaping public opinion, but it also raises concerns about echo chambers and the spread of misinformation. Scholars continue to debate the implications of these platforms on mental health and democracy.”</a:t>
            </a:r>
          </a:p>
          <a:p>
            <a:r>
              <a:rPr lang="en-MY" b="1" dirty="0">
                <a:solidFill>
                  <a:srgbClr val="FFFF00"/>
                </a:solidFill>
              </a:rPr>
              <a:t>Relevant Literature</a:t>
            </a:r>
          </a:p>
          <a:p>
            <a:r>
              <a:rPr lang="en-MY" i="1" dirty="0"/>
              <a:t>Example:</a:t>
            </a:r>
            <a:r>
              <a:rPr lang="en-MY" dirty="0"/>
              <a:t> “Extensive research has been conducted on the effects of social media on mental health, particularly focusing on issues like self-esteem, social comparison, and loneliness. For instance, studies by Smith et al. (2020) indicate a strong correlation between social media usage and anxiety levels among teenagers.”</a:t>
            </a:r>
          </a:p>
          <a:p>
            <a:r>
              <a:rPr lang="en-MY" b="1" dirty="0">
                <a:solidFill>
                  <a:srgbClr val="FFFF00"/>
                </a:solidFill>
              </a:rPr>
              <a:t>Research Gap Identification</a:t>
            </a:r>
          </a:p>
          <a:p>
            <a:r>
              <a:rPr lang="en-MY" i="1" dirty="0"/>
              <a:t>Example:</a:t>
            </a:r>
            <a:r>
              <a:rPr lang="en-MY" dirty="0"/>
              <a:t> “While prior studies have focused on individual mental health outcomes, there is limited research on the potential for digital platforms to offer positive psychological benefits, such as resilience and social support. This gap suggests a need to investigate the potential for these platforms to contribute to mental well-being.”</a:t>
            </a:r>
          </a:p>
          <a:p>
            <a:r>
              <a:rPr lang="en-MY" b="1" dirty="0">
                <a:solidFill>
                  <a:srgbClr val="FFFF00"/>
                </a:solidFill>
              </a:rPr>
              <a:t>Rationale for the Study</a:t>
            </a:r>
          </a:p>
          <a:p>
            <a:r>
              <a:rPr lang="en-MY" i="1" dirty="0"/>
              <a:t>Example:</a:t>
            </a:r>
            <a:r>
              <a:rPr lang="en-MY" dirty="0"/>
              <a:t> “This study aims to explore how digital communication tools can be designed to promote positive mental health outcomes, thereby advancing the current understanding of social media's potential as a tool for psychological resilience. Insights from this research may inform platform design strategies that mitigate adverse effects while enhancing user well-being.”</a:t>
            </a:r>
          </a:p>
          <a:p>
            <a:pPr marL="0" indent="0">
              <a:buNone/>
            </a:pPr>
            <a:endParaRPr lang="en-US" dirty="0"/>
          </a:p>
        </p:txBody>
      </p:sp>
      <p:sp>
        <p:nvSpPr>
          <p:cNvPr id="4" name="Date Placeholder 3">
            <a:extLst>
              <a:ext uri="{FF2B5EF4-FFF2-40B4-BE49-F238E27FC236}">
                <a16:creationId xmlns:a16="http://schemas.microsoft.com/office/drawing/2014/main" id="{F3B48FC7-47D4-7791-CF03-601CC6913334}"/>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73155450-0020-3C3E-8C25-CD0FBCFA6460}"/>
              </a:ext>
            </a:extLst>
          </p:cNvPr>
          <p:cNvSpPr>
            <a:spLocks noGrp="1"/>
          </p:cNvSpPr>
          <p:nvPr>
            <p:ph type="sldNum" sz="quarter" idx="12"/>
          </p:nvPr>
        </p:nvSpPr>
        <p:spPr/>
        <p:txBody>
          <a:bodyPr/>
          <a:lstStyle/>
          <a:p>
            <a:fld id="{9D4C46D7-950B-48AB-B9F2-3A5EE88EED45}" type="slidenum">
              <a:rPr lang="en-MY" smtClean="0"/>
              <a:t>10</a:t>
            </a:fld>
            <a:endParaRPr lang="en-MY"/>
          </a:p>
        </p:txBody>
      </p:sp>
    </p:spTree>
    <p:extLst>
      <p:ext uri="{BB962C8B-B14F-4D97-AF65-F5344CB8AC3E}">
        <p14:creationId xmlns:p14="http://schemas.microsoft.com/office/powerpoint/2010/main" val="2978946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6333FB34-E54B-4710-9DAE-6EE038612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5" name="Picture 34">
            <a:extLst>
              <a:ext uri="{FF2B5EF4-FFF2-40B4-BE49-F238E27FC236}">
                <a16:creationId xmlns:a16="http://schemas.microsoft.com/office/drawing/2014/main" id="{29041944-13B4-40E3-A9D5-25B333EBD2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37" name="Straight Connector 36">
            <a:extLst>
              <a:ext uri="{FF2B5EF4-FFF2-40B4-BE49-F238E27FC236}">
                <a16:creationId xmlns:a16="http://schemas.microsoft.com/office/drawing/2014/main" id="{5B85E289-5ADE-4F02-B917-9C9D9B0448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39" name="Rectangle 38">
            <a:extLst>
              <a:ext uri="{FF2B5EF4-FFF2-40B4-BE49-F238E27FC236}">
                <a16:creationId xmlns:a16="http://schemas.microsoft.com/office/drawing/2014/main" id="{1C69834E-5EEE-4D61-833E-04928896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E5D9BA-46E7-4BFA-9C74-75495BF6F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3" name="Rectangle 42">
            <a:extLst>
              <a:ext uri="{FF2B5EF4-FFF2-40B4-BE49-F238E27FC236}">
                <a16:creationId xmlns:a16="http://schemas.microsoft.com/office/drawing/2014/main" id="{5B033D76-5800-44B6-AFE9-EE2106935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blipFill dpi="0" rotWithShape="1">
            <a:blip r:embed="rId3">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22D6F85-FFBA-4F81-AEE5-AAA17CB7A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gradFill>
            <a:gsLst>
              <a:gs pos="0">
                <a:schemeClr val="tx2"/>
              </a:gs>
              <a:gs pos="100000">
                <a:schemeClr val="tx2">
                  <a:lumMod val="90000"/>
                </a:schemeClr>
              </a:gs>
            </a:gsLst>
            <a:lin ang="16200000" scaled="0"/>
          </a:gradFill>
          <a:ln w="38100" cmpd="sng">
            <a:solidFill>
              <a:schemeClr val="bg1">
                <a:lumMod val="65000"/>
                <a:lumOff val="3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3B31514-E6DF-4357-9EEA-EFB798308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solidFill>
            <a:schemeClr val="tx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F6FB18-2BB7-ED38-9AFD-AB0AE782F9B7}"/>
              </a:ext>
            </a:extLst>
          </p:cNvPr>
          <p:cNvSpPr>
            <a:spLocks noGrp="1"/>
          </p:cNvSpPr>
          <p:nvPr>
            <p:ph type="title"/>
          </p:nvPr>
        </p:nvSpPr>
        <p:spPr>
          <a:xfrm>
            <a:off x="1557071" y="1584552"/>
            <a:ext cx="9099255" cy="2537251"/>
          </a:xfrm>
        </p:spPr>
        <p:txBody>
          <a:bodyPr vert="horz" lIns="91440" tIns="45720" rIns="91440" bIns="0" rtlCol="0" anchor="ctr">
            <a:normAutofit/>
          </a:bodyPr>
          <a:lstStyle/>
          <a:p>
            <a:r>
              <a:rPr lang="en-US" sz="7200" dirty="0">
                <a:solidFill>
                  <a:schemeClr val="bg2"/>
                </a:solidFill>
              </a:rPr>
              <a:t>question</a:t>
            </a:r>
          </a:p>
        </p:txBody>
      </p:sp>
      <p:sp>
        <p:nvSpPr>
          <p:cNvPr id="3" name="Content Placeholder 2">
            <a:extLst>
              <a:ext uri="{FF2B5EF4-FFF2-40B4-BE49-F238E27FC236}">
                <a16:creationId xmlns:a16="http://schemas.microsoft.com/office/drawing/2014/main" id="{DD813E4E-78A8-1EC0-C0A6-DA0BD9958AF5}"/>
              </a:ext>
            </a:extLst>
          </p:cNvPr>
          <p:cNvSpPr>
            <a:spLocks noGrp="1"/>
          </p:cNvSpPr>
          <p:nvPr>
            <p:ph idx="1"/>
          </p:nvPr>
        </p:nvSpPr>
        <p:spPr>
          <a:xfrm>
            <a:off x="1535372" y="4133234"/>
            <a:ext cx="9120954" cy="744373"/>
          </a:xfrm>
        </p:spPr>
        <p:txBody>
          <a:bodyPr vert="horz" lIns="91440" tIns="91440" rIns="91440" bIns="91440" rtlCol="0">
            <a:normAutofit/>
          </a:bodyPr>
          <a:lstStyle/>
          <a:p>
            <a:pPr marL="0" indent="0" algn="ctr">
              <a:lnSpc>
                <a:spcPct val="110000"/>
              </a:lnSpc>
              <a:buNone/>
            </a:pPr>
            <a:r>
              <a:rPr lang="en-US" sz="1700" cap="all" dirty="0">
                <a:solidFill>
                  <a:schemeClr val="accent1"/>
                </a:solidFill>
              </a:rPr>
              <a:t>Can you suggest the best title based on the given background in the previous slide? </a:t>
            </a:r>
          </a:p>
        </p:txBody>
      </p:sp>
      <p:sp>
        <p:nvSpPr>
          <p:cNvPr id="5" name="Slide Number Placeholder 4">
            <a:extLst>
              <a:ext uri="{FF2B5EF4-FFF2-40B4-BE49-F238E27FC236}">
                <a16:creationId xmlns:a16="http://schemas.microsoft.com/office/drawing/2014/main" id="{3029F9E1-7F55-590B-5193-0478CD530A5A}"/>
              </a:ext>
            </a:extLst>
          </p:cNvPr>
          <p:cNvSpPr>
            <a:spLocks noGrp="1"/>
          </p:cNvSpPr>
          <p:nvPr>
            <p:ph type="sldNum" sz="quarter" idx="12"/>
          </p:nvPr>
        </p:nvSpPr>
        <p:spPr>
          <a:xfrm>
            <a:off x="5708574" y="1055617"/>
            <a:ext cx="774550" cy="503578"/>
          </a:xfrm>
        </p:spPr>
        <p:txBody>
          <a:bodyPr vert="horz" lIns="91440" tIns="45720" rIns="91440" bIns="45720" rtlCol="0" anchor="t">
            <a:normAutofit/>
          </a:bodyPr>
          <a:lstStyle/>
          <a:p>
            <a:pPr algn="ctr">
              <a:lnSpc>
                <a:spcPct val="90000"/>
              </a:lnSpc>
              <a:spcAft>
                <a:spcPts val="600"/>
              </a:spcAft>
            </a:pPr>
            <a:fld id="{9D4C46D7-950B-48AB-B9F2-3A5EE88EED45}" type="slidenum">
              <a:rPr lang="en-US" smtClean="0"/>
              <a:pPr algn="ctr">
                <a:lnSpc>
                  <a:spcPct val="90000"/>
                </a:lnSpc>
                <a:spcAft>
                  <a:spcPts val="600"/>
                </a:spcAft>
              </a:pPr>
              <a:t>11</a:t>
            </a:fld>
            <a:endParaRPr lang="en-US"/>
          </a:p>
        </p:txBody>
      </p:sp>
      <p:sp>
        <p:nvSpPr>
          <p:cNvPr id="4" name="Date Placeholder 3">
            <a:extLst>
              <a:ext uri="{FF2B5EF4-FFF2-40B4-BE49-F238E27FC236}">
                <a16:creationId xmlns:a16="http://schemas.microsoft.com/office/drawing/2014/main" id="{147788C4-38C3-E2AE-345F-791934240F47}"/>
              </a:ext>
            </a:extLst>
          </p:cNvPr>
          <p:cNvSpPr>
            <a:spLocks noGrp="1"/>
          </p:cNvSpPr>
          <p:nvPr>
            <p:ph type="dt" sz="half" idx="10"/>
          </p:nvPr>
        </p:nvSpPr>
        <p:spPr>
          <a:xfrm>
            <a:off x="7984444" y="5648550"/>
            <a:ext cx="3500715" cy="309201"/>
          </a:xfrm>
        </p:spPr>
        <p:txBody>
          <a:bodyPr vert="horz" lIns="91440" tIns="45720" rIns="91440" bIns="45720" rtlCol="0" anchor="ctr">
            <a:normAutofit/>
          </a:bodyPr>
          <a:lstStyle/>
          <a:p>
            <a:pPr>
              <a:spcAft>
                <a:spcPts val="600"/>
              </a:spcAft>
            </a:pPr>
            <a:fld id="{5C39DC4E-42E7-F04F-A3A7-94CDBC99E8D2}" type="datetime1">
              <a:rPr lang="en-US" smtClean="0"/>
              <a:pPr>
                <a:spcAft>
                  <a:spcPts val="600"/>
                </a:spcAft>
              </a:pPr>
              <a:t>11/25/24</a:t>
            </a:fld>
            <a:endParaRPr lang="en-US"/>
          </a:p>
        </p:txBody>
      </p:sp>
      <p:cxnSp>
        <p:nvCxnSpPr>
          <p:cNvPr id="49" name="Straight Connector 48">
            <a:extLst>
              <a:ext uri="{FF2B5EF4-FFF2-40B4-BE49-F238E27FC236}">
                <a16:creationId xmlns:a16="http://schemas.microsoft.com/office/drawing/2014/main" id="{412BDC66-00FA-4A3F-9BC7-BE05FF770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1" name="Picture 50">
            <a:extLst>
              <a:ext uri="{FF2B5EF4-FFF2-40B4-BE49-F238E27FC236}">
                <a16:creationId xmlns:a16="http://schemas.microsoft.com/office/drawing/2014/main" id="{4554073B-2E31-4E11-95E9-80B425A43A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spTree>
    <p:extLst>
      <p:ext uri="{BB962C8B-B14F-4D97-AF65-F5344CB8AC3E}">
        <p14:creationId xmlns:p14="http://schemas.microsoft.com/office/powerpoint/2010/main" val="113557541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7684-AF2D-2394-79BC-D6B16398796F}"/>
              </a:ext>
            </a:extLst>
          </p:cNvPr>
          <p:cNvSpPr>
            <a:spLocks noGrp="1"/>
          </p:cNvSpPr>
          <p:nvPr>
            <p:ph type="title"/>
          </p:nvPr>
        </p:nvSpPr>
        <p:spPr/>
        <p:txBody>
          <a:bodyPr/>
          <a:lstStyle/>
          <a:p>
            <a:r>
              <a:rPr lang="en-US" dirty="0"/>
              <a:t>Sample answer</a:t>
            </a:r>
          </a:p>
        </p:txBody>
      </p:sp>
      <p:sp>
        <p:nvSpPr>
          <p:cNvPr id="3" name="Content Placeholder 2">
            <a:extLst>
              <a:ext uri="{FF2B5EF4-FFF2-40B4-BE49-F238E27FC236}">
                <a16:creationId xmlns:a16="http://schemas.microsoft.com/office/drawing/2014/main" id="{391AD6C6-D189-4AD5-A599-7206F59F4C61}"/>
              </a:ext>
            </a:extLst>
          </p:cNvPr>
          <p:cNvSpPr>
            <a:spLocks noGrp="1"/>
          </p:cNvSpPr>
          <p:nvPr>
            <p:ph idx="1"/>
          </p:nvPr>
        </p:nvSpPr>
        <p:spPr/>
        <p:txBody>
          <a:bodyPr/>
          <a:lstStyle/>
          <a:p>
            <a:r>
              <a:rPr lang="en-US" dirty="0"/>
              <a:t>How about …?</a:t>
            </a:r>
            <a:endParaRPr lang="en-MY" dirty="0"/>
          </a:p>
          <a:p>
            <a:endParaRPr lang="en-MY" dirty="0"/>
          </a:p>
          <a:p>
            <a:r>
              <a:rPr lang="en-MY" dirty="0"/>
              <a:t>Digital Communication and Mental Health: </a:t>
            </a:r>
            <a:r>
              <a:rPr lang="en-MY" dirty="0">
                <a:solidFill>
                  <a:srgbClr val="FF0000"/>
                </a:solidFill>
              </a:rPr>
              <a:t>A Study on </a:t>
            </a:r>
            <a:r>
              <a:rPr lang="en-MY" dirty="0"/>
              <a:t>Leveraging Social Media for Psychological Resilience</a:t>
            </a:r>
            <a:r>
              <a:rPr lang="en-US" dirty="0"/>
              <a:t>? </a:t>
            </a:r>
          </a:p>
          <a:p>
            <a:r>
              <a:rPr lang="en-MY" dirty="0"/>
              <a:t>Promoting Psychological Resilience through Digital Communication: Exploring the Positive Potential of Social Media</a:t>
            </a:r>
            <a:endParaRPr lang="en-US" dirty="0"/>
          </a:p>
        </p:txBody>
      </p:sp>
      <p:sp>
        <p:nvSpPr>
          <p:cNvPr id="4" name="Date Placeholder 3">
            <a:extLst>
              <a:ext uri="{FF2B5EF4-FFF2-40B4-BE49-F238E27FC236}">
                <a16:creationId xmlns:a16="http://schemas.microsoft.com/office/drawing/2014/main" id="{54861E7A-A640-F403-26AA-EEB2D4D2EAFB}"/>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4C3815C4-9919-80C5-9A9B-F805FE753A37}"/>
              </a:ext>
            </a:extLst>
          </p:cNvPr>
          <p:cNvSpPr>
            <a:spLocks noGrp="1"/>
          </p:cNvSpPr>
          <p:nvPr>
            <p:ph type="sldNum" sz="quarter" idx="12"/>
          </p:nvPr>
        </p:nvSpPr>
        <p:spPr/>
        <p:txBody>
          <a:bodyPr/>
          <a:lstStyle/>
          <a:p>
            <a:fld id="{9D4C46D7-950B-48AB-B9F2-3A5EE88EED45}" type="slidenum">
              <a:rPr lang="en-MY" smtClean="0"/>
              <a:t>12</a:t>
            </a:fld>
            <a:endParaRPr lang="en-MY"/>
          </a:p>
        </p:txBody>
      </p:sp>
    </p:spTree>
    <p:extLst>
      <p:ext uri="{BB962C8B-B14F-4D97-AF65-F5344CB8AC3E}">
        <p14:creationId xmlns:p14="http://schemas.microsoft.com/office/powerpoint/2010/main" val="4129832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A09C9-B9C9-3DD5-D253-4B1296A9F46E}"/>
              </a:ext>
            </a:extLst>
          </p:cNvPr>
          <p:cNvSpPr>
            <a:spLocks noGrp="1"/>
          </p:cNvSpPr>
          <p:nvPr>
            <p:ph type="title"/>
          </p:nvPr>
        </p:nvSpPr>
        <p:spPr/>
        <p:txBody>
          <a:bodyPr/>
          <a:lstStyle/>
          <a:p>
            <a:r>
              <a:rPr lang="en-US" dirty="0"/>
              <a:t>Problem statement</a:t>
            </a:r>
          </a:p>
        </p:txBody>
      </p:sp>
      <p:sp>
        <p:nvSpPr>
          <p:cNvPr id="3" name="Content Placeholder 2">
            <a:extLst>
              <a:ext uri="{FF2B5EF4-FFF2-40B4-BE49-F238E27FC236}">
                <a16:creationId xmlns:a16="http://schemas.microsoft.com/office/drawing/2014/main" id="{A51C99DE-62F0-8689-1DE0-EEDF7570367F}"/>
              </a:ext>
            </a:extLst>
          </p:cNvPr>
          <p:cNvSpPr>
            <a:spLocks noGrp="1"/>
          </p:cNvSpPr>
          <p:nvPr>
            <p:ph idx="1"/>
          </p:nvPr>
        </p:nvSpPr>
        <p:spPr>
          <a:xfrm>
            <a:off x="284205" y="1853754"/>
            <a:ext cx="11738919" cy="4199727"/>
          </a:xfrm>
        </p:spPr>
        <p:txBody>
          <a:bodyPr>
            <a:normAutofit fontScale="92500" lnSpcReduction="10000"/>
          </a:bodyPr>
          <a:lstStyle/>
          <a:p>
            <a:r>
              <a:rPr lang="en-US" dirty="0"/>
              <a:t>TWO MODELS: </a:t>
            </a:r>
          </a:p>
          <a:p>
            <a:endParaRPr lang="en-US" dirty="0"/>
          </a:p>
          <a:p>
            <a:r>
              <a:rPr lang="en-US" dirty="0"/>
              <a:t>1. GAP &amp; ITS SIGNIFICANCE</a:t>
            </a:r>
          </a:p>
          <a:p>
            <a:pPr marL="0" indent="0">
              <a:buNone/>
            </a:pPr>
            <a:r>
              <a:rPr lang="en-MY" sz="1900" i="1" dirty="0"/>
              <a:t>Example: “Despite the significant use of social media, little is known about its potential benefits for mental well-being. Understanding this relationship could inform the design of healthier digital platforms [evidence].”</a:t>
            </a:r>
            <a:r>
              <a:rPr lang="en-US" sz="1900" i="1" dirty="0"/>
              <a:t> </a:t>
            </a:r>
          </a:p>
          <a:p>
            <a:endParaRPr lang="en-US" dirty="0"/>
          </a:p>
          <a:p>
            <a:r>
              <a:rPr lang="en-US" dirty="0"/>
              <a:t>2. IDEAL/CURRENT/CONSEQUENCE</a:t>
            </a:r>
          </a:p>
          <a:p>
            <a:pPr marL="0" indent="0">
              <a:buNone/>
            </a:pPr>
            <a:r>
              <a:rPr lang="en-MY" sz="1900" b="1" i="1" dirty="0"/>
              <a:t>Example:</a:t>
            </a:r>
            <a:r>
              <a:rPr lang="en-MY" sz="1900" i="1" dirty="0"/>
              <a:t> “Ideally, digital platforms should enhance mental well-being [evidence], but currently, many users experience anxiety and self-esteem issues linked to social media use [evidence]. Without research into positive digital design, these issues may worsen, impacting public health [evidence].”</a:t>
            </a:r>
          </a:p>
          <a:p>
            <a:endParaRPr lang="en-US" dirty="0"/>
          </a:p>
        </p:txBody>
      </p:sp>
      <p:sp>
        <p:nvSpPr>
          <p:cNvPr id="4" name="Date Placeholder 3">
            <a:extLst>
              <a:ext uri="{FF2B5EF4-FFF2-40B4-BE49-F238E27FC236}">
                <a16:creationId xmlns:a16="http://schemas.microsoft.com/office/drawing/2014/main" id="{227E1C7F-2A5B-5A2B-B304-23647F646955}"/>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BFF61779-7737-68DC-8246-A3D930CD6C03}"/>
              </a:ext>
            </a:extLst>
          </p:cNvPr>
          <p:cNvSpPr>
            <a:spLocks noGrp="1"/>
          </p:cNvSpPr>
          <p:nvPr>
            <p:ph type="sldNum" sz="quarter" idx="12"/>
          </p:nvPr>
        </p:nvSpPr>
        <p:spPr/>
        <p:txBody>
          <a:bodyPr/>
          <a:lstStyle/>
          <a:p>
            <a:fld id="{9D4C46D7-950B-48AB-B9F2-3A5EE88EED45}" type="slidenum">
              <a:rPr lang="en-MY" smtClean="0"/>
              <a:t>13</a:t>
            </a:fld>
            <a:endParaRPr lang="en-MY"/>
          </a:p>
        </p:txBody>
      </p:sp>
    </p:spTree>
    <p:extLst>
      <p:ext uri="{BB962C8B-B14F-4D97-AF65-F5344CB8AC3E}">
        <p14:creationId xmlns:p14="http://schemas.microsoft.com/office/powerpoint/2010/main" val="3928509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D6EDB49-211E-499D-9A08-6C5FF3D06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FFF17D-767C-40E7-8C89-962F1F54B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rgbClr val="949494"/>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9F39E1-619D-4D9E-8823-8BD8CC320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gradFill>
            <a:gsLst>
              <a:gs pos="0">
                <a:srgbClr val="DADADA"/>
              </a:gs>
              <a:gs pos="100000">
                <a:srgbClr val="FFFFFE"/>
              </a:gs>
            </a:gsLst>
            <a:lin ang="16200000" scaled="0"/>
          </a:gradFill>
          <a:ln w="38100" cmpd="sng">
            <a:solidFill>
              <a:srgbClr val="827670"/>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C8C53F47-DF50-454F-A5A6-6B969748D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39CF76-8DD0-F3A4-8CA4-CA616AB8A4DC}"/>
              </a:ext>
            </a:extLst>
          </p:cNvPr>
          <p:cNvSpPr>
            <a:spLocks noGrp="1"/>
          </p:cNvSpPr>
          <p:nvPr>
            <p:ph type="title"/>
          </p:nvPr>
        </p:nvSpPr>
        <p:spPr>
          <a:xfrm>
            <a:off x="1393055" y="1376053"/>
            <a:ext cx="9405891" cy="1002990"/>
          </a:xfrm>
        </p:spPr>
        <p:txBody>
          <a:bodyPr>
            <a:normAutofit/>
          </a:bodyPr>
          <a:lstStyle/>
          <a:p>
            <a:r>
              <a:rPr lang="en-US" sz="3600" dirty="0"/>
              <a:t>note</a:t>
            </a:r>
          </a:p>
        </p:txBody>
      </p:sp>
      <p:sp>
        <p:nvSpPr>
          <p:cNvPr id="3" name="Content Placeholder 2">
            <a:extLst>
              <a:ext uri="{FF2B5EF4-FFF2-40B4-BE49-F238E27FC236}">
                <a16:creationId xmlns:a16="http://schemas.microsoft.com/office/drawing/2014/main" id="{5DA37F8C-A289-E0E7-0951-9B57CA3753BE}"/>
              </a:ext>
            </a:extLst>
          </p:cNvPr>
          <p:cNvSpPr>
            <a:spLocks noGrp="1"/>
          </p:cNvSpPr>
          <p:nvPr>
            <p:ph idx="1"/>
          </p:nvPr>
        </p:nvSpPr>
        <p:spPr>
          <a:xfrm>
            <a:off x="1393055" y="2464991"/>
            <a:ext cx="9405891" cy="2403571"/>
          </a:xfrm>
        </p:spPr>
        <p:txBody>
          <a:bodyPr>
            <a:normAutofit/>
          </a:bodyPr>
          <a:lstStyle/>
          <a:p>
            <a:r>
              <a:rPr lang="en-US" sz="1800" dirty="0"/>
              <a:t>Remember GAP can be a minor problem if its significance is not well-justified. </a:t>
            </a:r>
          </a:p>
          <a:p>
            <a:endParaRPr lang="en-US" sz="1800" dirty="0"/>
          </a:p>
          <a:p>
            <a:r>
              <a:rPr lang="en-US" sz="1800" dirty="0"/>
              <a:t>Not every gap qualifies to be filled, especially at </a:t>
            </a:r>
            <a:r>
              <a:rPr lang="en-US" sz="1800" dirty="0" err="1"/>
              <a:t>Phd</a:t>
            </a:r>
            <a:r>
              <a:rPr lang="en-US" sz="1800" dirty="0"/>
              <a:t> level, as there are millions out there! What makes your so different or special? </a:t>
            </a:r>
          </a:p>
        </p:txBody>
      </p:sp>
      <p:sp>
        <p:nvSpPr>
          <p:cNvPr id="5" name="Slide Number Placeholder 4">
            <a:extLst>
              <a:ext uri="{FF2B5EF4-FFF2-40B4-BE49-F238E27FC236}">
                <a16:creationId xmlns:a16="http://schemas.microsoft.com/office/drawing/2014/main" id="{B43294EC-26E1-8E56-C3D1-D97529AF30FB}"/>
              </a:ext>
            </a:extLst>
          </p:cNvPr>
          <p:cNvSpPr>
            <a:spLocks noGrp="1"/>
          </p:cNvSpPr>
          <p:nvPr>
            <p:ph type="sldNum" sz="quarter" idx="12"/>
          </p:nvPr>
        </p:nvSpPr>
        <p:spPr>
          <a:xfrm>
            <a:off x="480060" y="5551893"/>
            <a:ext cx="811019" cy="503578"/>
          </a:xfrm>
        </p:spPr>
        <p:txBody>
          <a:bodyPr>
            <a:normAutofit/>
          </a:bodyPr>
          <a:lstStyle/>
          <a:p>
            <a:pPr>
              <a:lnSpc>
                <a:spcPct val="90000"/>
              </a:lnSpc>
              <a:spcAft>
                <a:spcPts val="600"/>
              </a:spcAft>
            </a:pPr>
            <a:fld id="{9D4C46D7-950B-48AB-B9F2-3A5EE88EED45}" type="slidenum">
              <a:rPr lang="en-MY" smtClean="0"/>
              <a:pPr>
                <a:lnSpc>
                  <a:spcPct val="90000"/>
                </a:lnSpc>
                <a:spcAft>
                  <a:spcPts val="600"/>
                </a:spcAft>
              </a:pPr>
              <a:t>14</a:t>
            </a:fld>
            <a:endParaRPr lang="en-MY"/>
          </a:p>
        </p:txBody>
      </p:sp>
      <p:sp>
        <p:nvSpPr>
          <p:cNvPr id="4" name="Date Placeholder 3">
            <a:extLst>
              <a:ext uri="{FF2B5EF4-FFF2-40B4-BE49-F238E27FC236}">
                <a16:creationId xmlns:a16="http://schemas.microsoft.com/office/drawing/2014/main" id="{79D7A2A8-8054-1458-96F8-A69B0F0525F7}"/>
              </a:ext>
            </a:extLst>
          </p:cNvPr>
          <p:cNvSpPr>
            <a:spLocks noGrp="1"/>
          </p:cNvSpPr>
          <p:nvPr>
            <p:ph type="dt" sz="half" idx="10"/>
          </p:nvPr>
        </p:nvSpPr>
        <p:spPr>
          <a:xfrm>
            <a:off x="7554138" y="5673140"/>
            <a:ext cx="3500715" cy="309201"/>
          </a:xfrm>
        </p:spPr>
        <p:txBody>
          <a:bodyPr>
            <a:normAutofit/>
          </a:bodyPr>
          <a:lstStyle/>
          <a:p>
            <a:pPr>
              <a:spcAft>
                <a:spcPts val="600"/>
              </a:spcAft>
            </a:pPr>
            <a:fld id="{5C39DC4E-42E7-F04F-A3A7-94CDBC99E8D2}" type="datetime1">
              <a:rPr lang="en-MY">
                <a:solidFill>
                  <a:schemeClr val="bg2"/>
                </a:solidFill>
              </a:rPr>
              <a:pPr>
                <a:spcAft>
                  <a:spcPts val="600"/>
                </a:spcAft>
              </a:pPr>
              <a:t>25/11/2024</a:t>
            </a:fld>
            <a:endParaRPr lang="en-MY">
              <a:solidFill>
                <a:schemeClr val="bg2"/>
              </a:solidFill>
            </a:endParaRPr>
          </a:p>
        </p:txBody>
      </p:sp>
      <p:pic>
        <p:nvPicPr>
          <p:cNvPr id="18" name="Picture 17">
            <a:extLst>
              <a:ext uri="{FF2B5EF4-FFF2-40B4-BE49-F238E27FC236}">
                <a16:creationId xmlns:a16="http://schemas.microsoft.com/office/drawing/2014/main" id="{84F1D497-3294-4AC9-A4C1-C4AD76BE3F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spTree>
    <p:extLst>
      <p:ext uri="{BB962C8B-B14F-4D97-AF65-F5344CB8AC3E}">
        <p14:creationId xmlns:p14="http://schemas.microsoft.com/office/powerpoint/2010/main" val="2433221904"/>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671D-3FD3-854B-7496-B603F3529C71}"/>
              </a:ext>
            </a:extLst>
          </p:cNvPr>
          <p:cNvSpPr>
            <a:spLocks noGrp="1"/>
          </p:cNvSpPr>
          <p:nvPr>
            <p:ph type="title"/>
          </p:nvPr>
        </p:nvSpPr>
        <p:spPr/>
        <p:txBody>
          <a:bodyPr/>
          <a:lstStyle/>
          <a:p>
            <a:endParaRPr lang="en-US"/>
          </a:p>
        </p:txBody>
      </p:sp>
      <p:sp>
        <p:nvSpPr>
          <p:cNvPr id="4" name="Date Placeholder 3">
            <a:extLst>
              <a:ext uri="{FF2B5EF4-FFF2-40B4-BE49-F238E27FC236}">
                <a16:creationId xmlns:a16="http://schemas.microsoft.com/office/drawing/2014/main" id="{7E1E4F3B-5455-0F64-1F7C-1661FA4F5358}"/>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44D4A5B2-C2DE-2FA8-20A6-B1F5E157C75A}"/>
              </a:ext>
            </a:extLst>
          </p:cNvPr>
          <p:cNvSpPr>
            <a:spLocks noGrp="1"/>
          </p:cNvSpPr>
          <p:nvPr>
            <p:ph type="sldNum" sz="quarter" idx="12"/>
          </p:nvPr>
        </p:nvSpPr>
        <p:spPr/>
        <p:txBody>
          <a:bodyPr/>
          <a:lstStyle/>
          <a:p>
            <a:fld id="{9D4C46D7-950B-48AB-B9F2-3A5EE88EED45}" type="slidenum">
              <a:rPr lang="en-MY" smtClean="0"/>
              <a:t>15</a:t>
            </a:fld>
            <a:endParaRPr lang="en-MY"/>
          </a:p>
        </p:txBody>
      </p:sp>
      <p:pic>
        <p:nvPicPr>
          <p:cNvPr id="1028" name="Picture 4" descr="May be an image of text">
            <a:extLst>
              <a:ext uri="{FF2B5EF4-FFF2-40B4-BE49-F238E27FC236}">
                <a16:creationId xmlns:a16="http://schemas.microsoft.com/office/drawing/2014/main" id="{A9FD0FAF-6FA7-6AC3-52BC-2C9F332BF78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7891" y="-42317"/>
            <a:ext cx="7176653" cy="6877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723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2FA25-288B-E6C2-7AF3-A7DE5BAD9752}"/>
              </a:ext>
            </a:extLst>
          </p:cNvPr>
          <p:cNvSpPr>
            <a:spLocks noGrp="1"/>
          </p:cNvSpPr>
          <p:nvPr>
            <p:ph type="title"/>
          </p:nvPr>
        </p:nvSpPr>
        <p:spPr>
          <a:xfrm>
            <a:off x="1451579" y="804519"/>
            <a:ext cx="9291215" cy="1049235"/>
          </a:xfrm>
        </p:spPr>
        <p:txBody>
          <a:bodyPr>
            <a:normAutofit/>
          </a:bodyPr>
          <a:lstStyle/>
          <a:p>
            <a:r>
              <a:rPr lang="en-US" dirty="0"/>
              <a:t>How to write an effective problem statement section</a:t>
            </a:r>
          </a:p>
        </p:txBody>
      </p:sp>
      <p:sp>
        <p:nvSpPr>
          <p:cNvPr id="4" name="Date Placeholder 3">
            <a:extLst>
              <a:ext uri="{FF2B5EF4-FFF2-40B4-BE49-F238E27FC236}">
                <a16:creationId xmlns:a16="http://schemas.microsoft.com/office/drawing/2014/main" id="{E46E29C1-629B-B588-32C0-B14558F68D4B}"/>
              </a:ext>
            </a:extLst>
          </p:cNvPr>
          <p:cNvSpPr>
            <a:spLocks noGrp="1"/>
          </p:cNvSpPr>
          <p:nvPr>
            <p:ph type="dt" sz="half" idx="10"/>
          </p:nvPr>
        </p:nvSpPr>
        <p:spPr>
          <a:xfrm>
            <a:off x="7242079" y="330370"/>
            <a:ext cx="3500715" cy="309201"/>
          </a:xfrm>
        </p:spPr>
        <p:txBody>
          <a:bodyPr>
            <a:normAutofit/>
          </a:bodyPr>
          <a:lstStyle/>
          <a:p>
            <a:pPr>
              <a:spcAft>
                <a:spcPts val="600"/>
              </a:spcAft>
            </a:pPr>
            <a:fld id="{5C39DC4E-42E7-F04F-A3A7-94CDBC99E8D2}" type="datetime1">
              <a:rPr lang="en-MY" smtClean="0"/>
              <a:pPr>
                <a:spcAft>
                  <a:spcPts val="600"/>
                </a:spcAft>
              </a:pPr>
              <a:t>25/11/2024</a:t>
            </a:fld>
            <a:endParaRPr lang="en-MY"/>
          </a:p>
        </p:txBody>
      </p:sp>
      <p:sp>
        <p:nvSpPr>
          <p:cNvPr id="5" name="Slide Number Placeholder 4">
            <a:extLst>
              <a:ext uri="{FF2B5EF4-FFF2-40B4-BE49-F238E27FC236}">
                <a16:creationId xmlns:a16="http://schemas.microsoft.com/office/drawing/2014/main" id="{0E2231B4-7430-F179-447C-7B2A5CF74A7B}"/>
              </a:ext>
            </a:extLst>
          </p:cNvPr>
          <p:cNvSpPr>
            <a:spLocks noGrp="1"/>
          </p:cNvSpPr>
          <p:nvPr>
            <p:ph type="sldNum" sz="quarter" idx="12"/>
          </p:nvPr>
        </p:nvSpPr>
        <p:spPr>
          <a:xfrm>
            <a:off x="480060" y="798973"/>
            <a:ext cx="811019" cy="503578"/>
          </a:xfrm>
        </p:spPr>
        <p:txBody>
          <a:bodyPr>
            <a:normAutofit/>
          </a:bodyPr>
          <a:lstStyle/>
          <a:p>
            <a:pPr>
              <a:lnSpc>
                <a:spcPct val="90000"/>
              </a:lnSpc>
              <a:spcAft>
                <a:spcPts val="600"/>
              </a:spcAft>
            </a:pPr>
            <a:fld id="{9D4C46D7-950B-48AB-B9F2-3A5EE88EED45}" type="slidenum">
              <a:rPr lang="en-MY" smtClean="0"/>
              <a:pPr>
                <a:lnSpc>
                  <a:spcPct val="90000"/>
                </a:lnSpc>
                <a:spcAft>
                  <a:spcPts val="600"/>
                </a:spcAft>
              </a:pPr>
              <a:t>16</a:t>
            </a:fld>
            <a:endParaRPr lang="en-MY"/>
          </a:p>
        </p:txBody>
      </p:sp>
      <p:pic>
        <p:nvPicPr>
          <p:cNvPr id="9" name="Graphic 8" descr="Magnifying glass">
            <a:extLst>
              <a:ext uri="{FF2B5EF4-FFF2-40B4-BE49-F238E27FC236}">
                <a16:creationId xmlns:a16="http://schemas.microsoft.com/office/drawing/2014/main" id="{E79754C7-D713-F971-6EE8-98F30A5106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86847" y="2015735"/>
            <a:ext cx="3450612" cy="3450612"/>
          </a:xfrm>
          <a:prstGeom prst="rect">
            <a:avLst/>
          </a:prstGeom>
        </p:spPr>
      </p:pic>
      <p:sp>
        <p:nvSpPr>
          <p:cNvPr id="3" name="Content Placeholder 2">
            <a:extLst>
              <a:ext uri="{FF2B5EF4-FFF2-40B4-BE49-F238E27FC236}">
                <a16:creationId xmlns:a16="http://schemas.microsoft.com/office/drawing/2014/main" id="{173AF02B-FCAC-8DBC-77EE-7185AFF5F732}"/>
              </a:ext>
            </a:extLst>
          </p:cNvPr>
          <p:cNvSpPr>
            <a:spLocks noGrp="1"/>
          </p:cNvSpPr>
          <p:nvPr>
            <p:ph idx="1"/>
          </p:nvPr>
        </p:nvSpPr>
        <p:spPr>
          <a:xfrm>
            <a:off x="5452709" y="2015734"/>
            <a:ext cx="5290085" cy="3450613"/>
          </a:xfrm>
        </p:spPr>
        <p:txBody>
          <a:bodyPr>
            <a:normAutofit/>
          </a:bodyPr>
          <a:lstStyle/>
          <a:p>
            <a:r>
              <a:rPr lang="en-MY" b="1" dirty="0"/>
              <a:t>Clearly Define the Problem</a:t>
            </a:r>
            <a:endParaRPr lang="en-MY" dirty="0"/>
          </a:p>
          <a:p>
            <a:r>
              <a:rPr lang="en-MY" b="1" dirty="0"/>
              <a:t>Contextualize the Problem</a:t>
            </a:r>
            <a:endParaRPr lang="en-MY" dirty="0"/>
          </a:p>
          <a:p>
            <a:r>
              <a:rPr lang="en-MY" b="1" dirty="0"/>
              <a:t>Evidence of the Problem</a:t>
            </a:r>
            <a:endParaRPr lang="en-MY" dirty="0"/>
          </a:p>
          <a:p>
            <a:r>
              <a:rPr lang="en-MY" b="1" dirty="0"/>
              <a:t>Impact of the Problem</a:t>
            </a:r>
            <a:endParaRPr lang="en-MY" dirty="0"/>
          </a:p>
          <a:p>
            <a:r>
              <a:rPr lang="en-MY" b="1" dirty="0"/>
              <a:t>Knowledge Gaps</a:t>
            </a:r>
            <a:endParaRPr lang="en-MY" dirty="0"/>
          </a:p>
          <a:p>
            <a:r>
              <a:rPr lang="en-MY" b="1" dirty="0"/>
              <a:t>Purpose Connection to the problem</a:t>
            </a:r>
            <a:endParaRPr lang="en-US" dirty="0"/>
          </a:p>
        </p:txBody>
      </p:sp>
    </p:spTree>
    <p:extLst>
      <p:ext uri="{BB962C8B-B14F-4D97-AF65-F5344CB8AC3E}">
        <p14:creationId xmlns:p14="http://schemas.microsoft.com/office/powerpoint/2010/main" val="2381006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41CB-119A-B9AA-8B9F-DBFBBC6B15E3}"/>
              </a:ext>
            </a:extLst>
          </p:cNvPr>
          <p:cNvSpPr>
            <a:spLocks noGrp="1"/>
          </p:cNvSpPr>
          <p:nvPr>
            <p:ph type="title"/>
          </p:nvPr>
        </p:nvSpPr>
        <p:spPr>
          <a:xfrm>
            <a:off x="1451579" y="639571"/>
            <a:ext cx="9291215" cy="1214183"/>
          </a:xfrm>
        </p:spPr>
        <p:txBody>
          <a:bodyPr>
            <a:normAutofit fontScale="90000"/>
          </a:bodyPr>
          <a:lstStyle/>
          <a:p>
            <a:r>
              <a:rPr lang="en-US" dirty="0"/>
              <a:t>Example</a:t>
            </a:r>
            <a:br>
              <a:rPr lang="en-US" dirty="0"/>
            </a:br>
            <a:r>
              <a:rPr lang="en-US" sz="2700" dirty="0"/>
              <a:t>“</a:t>
            </a:r>
            <a:r>
              <a:rPr lang="en-MY" sz="2000" i="1" dirty="0"/>
              <a:t>Developing an Ethical Framework for the Use of AI Tools in Academic Writing: Integrating Information Literacy and Educational Ethics”</a:t>
            </a:r>
            <a:br>
              <a:rPr lang="en-US" dirty="0"/>
            </a:br>
            <a:endParaRPr lang="en-US" i="1" dirty="0"/>
          </a:p>
        </p:txBody>
      </p:sp>
      <p:sp>
        <p:nvSpPr>
          <p:cNvPr id="3" name="Content Placeholder 2">
            <a:extLst>
              <a:ext uri="{FF2B5EF4-FFF2-40B4-BE49-F238E27FC236}">
                <a16:creationId xmlns:a16="http://schemas.microsoft.com/office/drawing/2014/main" id="{95B8F0DA-989E-1AFB-B694-5A207AD47D52}"/>
              </a:ext>
            </a:extLst>
          </p:cNvPr>
          <p:cNvSpPr>
            <a:spLocks noGrp="1"/>
          </p:cNvSpPr>
          <p:nvPr>
            <p:ph idx="1"/>
          </p:nvPr>
        </p:nvSpPr>
        <p:spPr>
          <a:xfrm>
            <a:off x="234779" y="2273643"/>
            <a:ext cx="11837772" cy="3785384"/>
          </a:xfrm>
        </p:spPr>
        <p:txBody>
          <a:bodyPr>
            <a:normAutofit lnSpcReduction="10000"/>
          </a:bodyPr>
          <a:lstStyle/>
          <a:p>
            <a:pPr>
              <a:buFont typeface="Arial" panose="020B0604020202020204" pitchFamily="34" charset="0"/>
              <a:buChar char="•"/>
            </a:pPr>
            <a:r>
              <a:rPr lang="en-MY" b="1" dirty="0"/>
              <a:t>Context/Background</a:t>
            </a:r>
            <a:r>
              <a:rPr lang="en-MY" dirty="0"/>
              <a:t>: The use of AI tools in educational settings, focusing on academic writing.</a:t>
            </a:r>
          </a:p>
          <a:p>
            <a:pPr>
              <a:buFont typeface="Arial" panose="020B0604020202020204" pitchFamily="34" charset="0"/>
              <a:buChar char="•"/>
            </a:pPr>
            <a:r>
              <a:rPr lang="en-MY" b="1" dirty="0"/>
              <a:t>Specific Problem</a:t>
            </a:r>
            <a:r>
              <a:rPr lang="en-MY" dirty="0"/>
              <a:t>: Ethical concerns such as plagiarism, fairness, and data privacy are not sufficiently addressed.</a:t>
            </a:r>
          </a:p>
          <a:p>
            <a:pPr>
              <a:buFont typeface="Arial" panose="020B0604020202020204" pitchFamily="34" charset="0"/>
              <a:buChar char="•"/>
            </a:pPr>
            <a:r>
              <a:rPr lang="en-MY" b="1" dirty="0"/>
              <a:t>Evidence/Justification</a:t>
            </a:r>
            <a:r>
              <a:rPr lang="en-MY" dirty="0"/>
              <a:t>: References to recent studies (e.g., Johnson et al., 2023; Smith &amp; Lee, 2022) and organizations (e.g., ALA, ACRL) emphasize the issue's importance.</a:t>
            </a:r>
          </a:p>
          <a:p>
            <a:pPr>
              <a:buFont typeface="Arial" panose="020B0604020202020204" pitchFamily="34" charset="0"/>
              <a:buChar char="•"/>
            </a:pPr>
            <a:r>
              <a:rPr lang="en-MY" b="1" dirty="0"/>
              <a:t>Gap in Knowledge</a:t>
            </a:r>
            <a:r>
              <a:rPr lang="en-MY" dirty="0"/>
              <a:t>: Lack of a standardized ethical framework for AI in academic writing.</a:t>
            </a:r>
          </a:p>
          <a:p>
            <a:pPr>
              <a:buFont typeface="Arial" panose="020B0604020202020204" pitchFamily="34" charset="0"/>
              <a:buChar char="•"/>
            </a:pPr>
            <a:r>
              <a:rPr lang="en-MY" b="1" dirty="0"/>
              <a:t>Relevance</a:t>
            </a:r>
            <a:r>
              <a:rPr lang="en-MY" dirty="0"/>
              <a:t>: Essential for maintaining academic integrity and equitable learning.</a:t>
            </a:r>
          </a:p>
          <a:p>
            <a:pPr>
              <a:buFont typeface="Arial" panose="020B0604020202020204" pitchFamily="34" charset="0"/>
              <a:buChar char="•"/>
            </a:pPr>
            <a:r>
              <a:rPr lang="en-MY" b="1" dirty="0"/>
              <a:t>Purpose Statement</a:t>
            </a:r>
            <a:r>
              <a:rPr lang="en-MY" dirty="0"/>
              <a:t>: Proposes to create a conceptual framework for ethical AI use in academic writing.</a:t>
            </a:r>
          </a:p>
          <a:p>
            <a:endParaRPr lang="en-US" dirty="0"/>
          </a:p>
        </p:txBody>
      </p:sp>
      <p:sp>
        <p:nvSpPr>
          <p:cNvPr id="4" name="Date Placeholder 3">
            <a:extLst>
              <a:ext uri="{FF2B5EF4-FFF2-40B4-BE49-F238E27FC236}">
                <a16:creationId xmlns:a16="http://schemas.microsoft.com/office/drawing/2014/main" id="{CB52A33A-3FC4-214C-38D6-27513297AA7A}"/>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CF8A9C68-2094-7B6E-4E43-DAE4B6272227}"/>
              </a:ext>
            </a:extLst>
          </p:cNvPr>
          <p:cNvSpPr>
            <a:spLocks noGrp="1"/>
          </p:cNvSpPr>
          <p:nvPr>
            <p:ph type="sldNum" sz="quarter" idx="12"/>
          </p:nvPr>
        </p:nvSpPr>
        <p:spPr/>
        <p:txBody>
          <a:bodyPr/>
          <a:lstStyle/>
          <a:p>
            <a:fld id="{9D4C46D7-950B-48AB-B9F2-3A5EE88EED45}" type="slidenum">
              <a:rPr lang="en-MY" smtClean="0"/>
              <a:t>17</a:t>
            </a:fld>
            <a:endParaRPr lang="en-MY"/>
          </a:p>
        </p:txBody>
      </p:sp>
      <p:sp>
        <p:nvSpPr>
          <p:cNvPr id="7" name="TextBox 6">
            <a:extLst>
              <a:ext uri="{FF2B5EF4-FFF2-40B4-BE49-F238E27FC236}">
                <a16:creationId xmlns:a16="http://schemas.microsoft.com/office/drawing/2014/main" id="{C6E2B3F1-E255-01E5-9D70-87C9B15E3D33}"/>
              </a:ext>
            </a:extLst>
          </p:cNvPr>
          <p:cNvSpPr txBox="1"/>
          <p:nvPr/>
        </p:nvSpPr>
        <p:spPr>
          <a:xfrm>
            <a:off x="1742395" y="1610663"/>
            <a:ext cx="8834989" cy="369332"/>
          </a:xfrm>
          <a:prstGeom prst="rect">
            <a:avLst/>
          </a:prstGeom>
          <a:noFill/>
        </p:spPr>
        <p:txBody>
          <a:bodyPr wrap="square">
            <a:spAutoFit/>
          </a:bodyPr>
          <a:lstStyle/>
          <a:p>
            <a:r>
              <a:rPr lang="en-MY" dirty="0">
                <a:solidFill>
                  <a:srgbClr val="FFFF00"/>
                </a:solidFill>
              </a:rPr>
              <a:t>COPYRIGHT @ Mansour </a:t>
            </a:r>
            <a:r>
              <a:rPr lang="en-MY">
                <a:solidFill>
                  <a:srgbClr val="FFFF00"/>
                </a:solidFill>
              </a:rPr>
              <a:t>Amini </a:t>
            </a:r>
            <a:endParaRPr lang="en-US" dirty="0"/>
          </a:p>
        </p:txBody>
      </p:sp>
    </p:spTree>
    <p:extLst>
      <p:ext uri="{BB962C8B-B14F-4D97-AF65-F5344CB8AC3E}">
        <p14:creationId xmlns:p14="http://schemas.microsoft.com/office/powerpoint/2010/main" val="3386053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941C6-DBD8-A078-E72E-2A38CCB86BAE}"/>
              </a:ext>
            </a:extLst>
          </p:cNvPr>
          <p:cNvSpPr>
            <a:spLocks noGrp="1"/>
          </p:cNvSpPr>
          <p:nvPr>
            <p:ph type="title"/>
          </p:nvPr>
        </p:nvSpPr>
        <p:spPr>
          <a:xfrm>
            <a:off x="1451579" y="804520"/>
            <a:ext cx="9291215" cy="653578"/>
          </a:xfrm>
        </p:spPr>
        <p:txBody>
          <a:bodyPr/>
          <a:lstStyle/>
          <a:p>
            <a:r>
              <a:rPr lang="en-US" dirty="0"/>
              <a:t>Sample of extended version </a:t>
            </a:r>
          </a:p>
        </p:txBody>
      </p:sp>
      <p:sp>
        <p:nvSpPr>
          <p:cNvPr id="3" name="Content Placeholder 2">
            <a:extLst>
              <a:ext uri="{FF2B5EF4-FFF2-40B4-BE49-F238E27FC236}">
                <a16:creationId xmlns:a16="http://schemas.microsoft.com/office/drawing/2014/main" id="{1E60B1C0-B0B8-1DA6-0769-B49AEE16B217}"/>
              </a:ext>
            </a:extLst>
          </p:cNvPr>
          <p:cNvSpPr>
            <a:spLocks noGrp="1"/>
          </p:cNvSpPr>
          <p:nvPr>
            <p:ph idx="1"/>
          </p:nvPr>
        </p:nvSpPr>
        <p:spPr>
          <a:xfrm>
            <a:off x="148281" y="1458099"/>
            <a:ext cx="11936627" cy="4595384"/>
          </a:xfrm>
        </p:spPr>
        <p:txBody>
          <a:bodyPr>
            <a:normAutofit fontScale="77500" lnSpcReduction="20000"/>
          </a:bodyPr>
          <a:lstStyle/>
          <a:p>
            <a:pPr algn="just"/>
            <a:endParaRPr lang="en-MY" i="1" dirty="0"/>
          </a:p>
          <a:p>
            <a:pPr algn="just"/>
            <a:r>
              <a:rPr lang="en-MY" i="1" dirty="0"/>
              <a:t>The adoption of artificial intelligence (AI) in educational settings has shown potential for enhancing personalized learning and administrative efficiency (</a:t>
            </a:r>
            <a:r>
              <a:rPr lang="en-MY" i="1" dirty="0">
                <a:solidFill>
                  <a:srgbClr val="00B0F0"/>
                </a:solidFill>
              </a:rPr>
              <a:t>EVIDENCE)</a:t>
            </a:r>
            <a:r>
              <a:rPr lang="en-MY" i="1" dirty="0"/>
              <a:t>. However, significant challenges persist regarding the ethical use of AI tools in academic writing. Concerns about plagiarism detection, fairness, data privacy, and the quality of academic integrity have been widely discussed (</a:t>
            </a:r>
            <a:r>
              <a:rPr lang="en-MY" i="1" dirty="0">
                <a:solidFill>
                  <a:srgbClr val="00B0F0"/>
                </a:solidFill>
              </a:rPr>
              <a:t>EVIDENCE</a:t>
            </a:r>
            <a:r>
              <a:rPr lang="en-MY" i="1" dirty="0"/>
              <a:t>). Despite the implementation of AI tools such as plagiarism checkers and writing assistants, there is limited research on a standardized framework that ensures their ethical and responsible use in higher education.</a:t>
            </a:r>
          </a:p>
          <a:p>
            <a:pPr algn="just"/>
            <a:r>
              <a:rPr lang="en-MY" i="1" dirty="0"/>
              <a:t>Studies highlight that while AI-powered tools can assist students in improving their writing skills, unregulated use can lead to academic dishonesty and overreliance (</a:t>
            </a:r>
            <a:r>
              <a:rPr lang="en-MY" i="1" dirty="0">
                <a:solidFill>
                  <a:srgbClr val="00B0F0"/>
                </a:solidFill>
              </a:rPr>
              <a:t>EVIDENCE</a:t>
            </a:r>
            <a:r>
              <a:rPr lang="en-MY" i="1" dirty="0"/>
              <a:t>). Additionally, concerns about bias in AI algorithms have raised questions regarding fairness and equity, as some tools may </a:t>
            </a:r>
            <a:r>
              <a:rPr lang="en-MY" i="1" dirty="0" err="1"/>
              <a:t>favor</a:t>
            </a:r>
            <a:r>
              <a:rPr lang="en-MY" i="1" dirty="0"/>
              <a:t> specific writing styles or cultural norms (</a:t>
            </a:r>
            <a:r>
              <a:rPr lang="en-MY" i="1" dirty="0">
                <a:solidFill>
                  <a:srgbClr val="00B0F0"/>
                </a:solidFill>
              </a:rPr>
              <a:t>EVIDENCE</a:t>
            </a:r>
            <a:r>
              <a:rPr lang="en-MY" i="1" dirty="0"/>
              <a:t>). The American Library Association (ALA) and the Association of College and Research Libraries (ACRL) have emphasized the need for guidelines that align AI use with academic and information literacy principles (</a:t>
            </a:r>
            <a:r>
              <a:rPr lang="en-MY" i="1" dirty="0">
                <a:solidFill>
                  <a:srgbClr val="00B0F0"/>
                </a:solidFill>
              </a:rPr>
              <a:t>EVIDENCE</a:t>
            </a:r>
            <a:r>
              <a:rPr lang="en-MY" i="1" dirty="0"/>
              <a:t>).</a:t>
            </a:r>
          </a:p>
          <a:p>
            <a:pPr algn="just"/>
            <a:r>
              <a:rPr lang="en-MY" i="1" dirty="0"/>
              <a:t>Despite these calls, existing literature lacks a comprehensive framework that balances the advantages of AI with ethical considerations in academic writing practices. Addressing this gap is critical to fostering a learning environment that leverages technology without compromising academic standards or fairness. Therefore, this study aims to propose a conceptual framework for the ethical use of AI tools in academic writing, incorporating perspectives from information literacy models and educational ethics.</a:t>
            </a:r>
          </a:p>
          <a:p>
            <a:endParaRPr lang="en-US" dirty="0"/>
          </a:p>
        </p:txBody>
      </p:sp>
      <p:sp>
        <p:nvSpPr>
          <p:cNvPr id="4" name="Date Placeholder 3">
            <a:extLst>
              <a:ext uri="{FF2B5EF4-FFF2-40B4-BE49-F238E27FC236}">
                <a16:creationId xmlns:a16="http://schemas.microsoft.com/office/drawing/2014/main" id="{1BC66B39-9FD6-A049-CEAF-1F7318779050}"/>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14CE5F92-6883-04A7-4B15-2FFA5DA1F12C}"/>
              </a:ext>
            </a:extLst>
          </p:cNvPr>
          <p:cNvSpPr>
            <a:spLocks noGrp="1"/>
          </p:cNvSpPr>
          <p:nvPr>
            <p:ph type="sldNum" sz="quarter" idx="12"/>
          </p:nvPr>
        </p:nvSpPr>
        <p:spPr/>
        <p:txBody>
          <a:bodyPr/>
          <a:lstStyle/>
          <a:p>
            <a:fld id="{9D4C46D7-950B-48AB-B9F2-3A5EE88EED45}" type="slidenum">
              <a:rPr lang="en-MY" smtClean="0"/>
              <a:t>18</a:t>
            </a:fld>
            <a:endParaRPr lang="en-MY"/>
          </a:p>
        </p:txBody>
      </p:sp>
    </p:spTree>
    <p:extLst>
      <p:ext uri="{BB962C8B-B14F-4D97-AF65-F5344CB8AC3E}">
        <p14:creationId xmlns:p14="http://schemas.microsoft.com/office/powerpoint/2010/main" val="103428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B9E949C-CA1F-4B7F-B291-79D61D7FCF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30A9DF-B2E4-4CEE-A7E1-182574DB53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2FF3F152-BA57-A1C2-2F5B-30CC2732F36F}"/>
              </a:ext>
            </a:extLst>
          </p:cNvPr>
          <p:cNvSpPr>
            <a:spLocks noGrp="1"/>
          </p:cNvSpPr>
          <p:nvPr>
            <p:ph type="title"/>
          </p:nvPr>
        </p:nvSpPr>
        <p:spPr>
          <a:xfrm>
            <a:off x="7555992" y="967819"/>
            <a:ext cx="3182405" cy="4311140"/>
          </a:xfrm>
        </p:spPr>
        <p:txBody>
          <a:bodyPr>
            <a:normAutofit/>
          </a:bodyPr>
          <a:lstStyle/>
          <a:p>
            <a:r>
              <a:rPr lang="en-MY" b="1" dirty="0"/>
              <a:t>Objectives</a:t>
            </a:r>
            <a:br>
              <a:rPr lang="en-MY" b="1" dirty="0"/>
            </a:br>
            <a:endParaRPr lang="en-US" dirty="0"/>
          </a:p>
        </p:txBody>
      </p:sp>
      <p:grpSp>
        <p:nvGrpSpPr>
          <p:cNvPr id="15" name="Group 14">
            <a:extLst>
              <a:ext uri="{FF2B5EF4-FFF2-40B4-BE49-F238E27FC236}">
                <a16:creationId xmlns:a16="http://schemas.microsoft.com/office/drawing/2014/main" id="{03349A40-3765-4350-B823-901595B6FD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449100" cy="5149101"/>
            <a:chOff x="632237" y="482171"/>
            <a:chExt cx="6104331" cy="5149101"/>
          </a:xfrm>
        </p:grpSpPr>
        <p:sp>
          <p:nvSpPr>
            <p:cNvPr id="16" name="Rectangle 15">
              <a:extLst>
                <a:ext uri="{FF2B5EF4-FFF2-40B4-BE49-F238E27FC236}">
                  <a16:creationId xmlns:a16="http://schemas.microsoft.com/office/drawing/2014/main" id="{80035F9F-C4EC-48D4-9120-0B5C0F492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7" y="482171"/>
              <a:ext cx="6104331"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DE52843-F42C-45CC-BC30-D6980B5040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6" y="812507"/>
              <a:ext cx="5471355"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9" name="Straight Connector 18">
            <a:extLst>
              <a:ext uri="{FF2B5EF4-FFF2-40B4-BE49-F238E27FC236}">
                <a16:creationId xmlns:a16="http://schemas.microsoft.com/office/drawing/2014/main" id="{837D0925-C9CB-4111-B3D8-BED9E770B6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91" y="807995"/>
            <a:ext cx="3182406"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a:extLst>
              <a:ext uri="{FF2B5EF4-FFF2-40B4-BE49-F238E27FC236}">
                <a16:creationId xmlns:a16="http://schemas.microsoft.com/office/drawing/2014/main" id="{87B9A227-A716-44AB-8739-37710710C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9805" y="977965"/>
            <a:ext cx="5440719" cy="4135339"/>
          </a:xfrm>
          <a:prstGeom prst="rect">
            <a:avLst/>
          </a:prstGeom>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2B1DD7A-E30E-4B2E-D1DF-51CAF2140F7E}"/>
              </a:ext>
            </a:extLst>
          </p:cNvPr>
          <p:cNvSpPr>
            <a:spLocks noGrp="1"/>
          </p:cNvSpPr>
          <p:nvPr>
            <p:ph type="sldNum" sz="quarter" idx="12"/>
          </p:nvPr>
        </p:nvSpPr>
        <p:spPr>
          <a:xfrm>
            <a:off x="10911613" y="968990"/>
            <a:ext cx="811019" cy="503579"/>
          </a:xfrm>
        </p:spPr>
        <p:txBody>
          <a:bodyPr>
            <a:normAutofit/>
          </a:bodyPr>
          <a:lstStyle/>
          <a:p>
            <a:pPr algn="l">
              <a:lnSpc>
                <a:spcPct val="90000"/>
              </a:lnSpc>
              <a:spcAft>
                <a:spcPts val="600"/>
              </a:spcAft>
            </a:pPr>
            <a:fld id="{9D4C46D7-950B-48AB-B9F2-3A5EE88EED45}" type="slidenum">
              <a:rPr lang="en-MY" smtClean="0"/>
              <a:pPr algn="l">
                <a:lnSpc>
                  <a:spcPct val="90000"/>
                </a:lnSpc>
                <a:spcAft>
                  <a:spcPts val="600"/>
                </a:spcAft>
              </a:pPr>
              <a:t>19</a:t>
            </a:fld>
            <a:endParaRPr lang="en-MY"/>
          </a:p>
        </p:txBody>
      </p:sp>
      <p:sp>
        <p:nvSpPr>
          <p:cNvPr id="4" name="Date Placeholder 3">
            <a:extLst>
              <a:ext uri="{FF2B5EF4-FFF2-40B4-BE49-F238E27FC236}">
                <a16:creationId xmlns:a16="http://schemas.microsoft.com/office/drawing/2014/main" id="{C9C35D62-BA61-930C-468E-5B446BAB0484}"/>
              </a:ext>
            </a:extLst>
          </p:cNvPr>
          <p:cNvSpPr>
            <a:spLocks noGrp="1"/>
          </p:cNvSpPr>
          <p:nvPr>
            <p:ph type="dt" sz="half" idx="10"/>
          </p:nvPr>
        </p:nvSpPr>
        <p:spPr>
          <a:xfrm>
            <a:off x="7555991" y="5477468"/>
            <a:ext cx="3182405" cy="309201"/>
          </a:xfrm>
        </p:spPr>
        <p:txBody>
          <a:bodyPr>
            <a:normAutofit/>
          </a:bodyPr>
          <a:lstStyle/>
          <a:p>
            <a:pPr algn="l">
              <a:spcAft>
                <a:spcPts val="600"/>
              </a:spcAft>
            </a:pPr>
            <a:fld id="{5C39DC4E-42E7-F04F-A3A7-94CDBC99E8D2}" type="datetime1">
              <a:rPr lang="en-MY">
                <a:solidFill>
                  <a:srgbClr val="FFFFFE"/>
                </a:solidFill>
              </a:rPr>
              <a:pPr algn="l">
                <a:spcAft>
                  <a:spcPts val="600"/>
                </a:spcAft>
              </a:pPr>
              <a:t>25/11/2024</a:t>
            </a:fld>
            <a:endParaRPr lang="en-MY">
              <a:solidFill>
                <a:srgbClr val="FFFFFE"/>
              </a:solidFill>
            </a:endParaRPr>
          </a:p>
        </p:txBody>
      </p:sp>
      <p:cxnSp>
        <p:nvCxnSpPr>
          <p:cNvPr id="23" name="Straight Connector 22">
            <a:extLst>
              <a:ext uri="{FF2B5EF4-FFF2-40B4-BE49-F238E27FC236}">
                <a16:creationId xmlns:a16="http://schemas.microsoft.com/office/drawing/2014/main" id="{B0086012-4706-4E75-A7AD-82980C272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8233DFE5-7DDB-4702-AEB5-7D04D1E387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graphicFrame>
        <p:nvGraphicFramePr>
          <p:cNvPr id="7" name="Content Placeholder 2">
            <a:extLst>
              <a:ext uri="{FF2B5EF4-FFF2-40B4-BE49-F238E27FC236}">
                <a16:creationId xmlns:a16="http://schemas.microsoft.com/office/drawing/2014/main" id="{18AB0A22-FB47-A5F2-5ED2-6D9D32374B8C}"/>
              </a:ext>
            </a:extLst>
          </p:cNvPr>
          <p:cNvGraphicFramePr>
            <a:graphicFrameLocks noGrp="1"/>
          </p:cNvGraphicFramePr>
          <p:nvPr>
            <p:ph idx="1"/>
            <p:extLst>
              <p:ext uri="{D42A27DB-BD31-4B8C-83A1-F6EECF244321}">
                <p14:modId xmlns:p14="http://schemas.microsoft.com/office/powerpoint/2010/main" val="2553377561"/>
              </p:ext>
            </p:extLst>
          </p:nvPr>
        </p:nvGraphicFramePr>
        <p:xfrm>
          <a:off x="1271587" y="1131888"/>
          <a:ext cx="5139050" cy="3851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20306731"/>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8340-757B-493C-A79E-DA041332C07E}"/>
              </a:ext>
            </a:extLst>
          </p:cNvPr>
          <p:cNvSpPr>
            <a:spLocks noGrp="1"/>
          </p:cNvSpPr>
          <p:nvPr>
            <p:ph type="title"/>
          </p:nvPr>
        </p:nvSpPr>
        <p:spPr>
          <a:xfrm>
            <a:off x="1451579" y="804519"/>
            <a:ext cx="9291215" cy="604151"/>
          </a:xfrm>
        </p:spPr>
        <p:txBody>
          <a:bodyPr/>
          <a:lstStyle/>
          <a:p>
            <a:r>
              <a:rPr lang="en-US" dirty="0"/>
              <a:t>Examples of clear objectives </a:t>
            </a:r>
          </a:p>
        </p:txBody>
      </p:sp>
      <p:sp>
        <p:nvSpPr>
          <p:cNvPr id="3" name="Content Placeholder 2">
            <a:extLst>
              <a:ext uri="{FF2B5EF4-FFF2-40B4-BE49-F238E27FC236}">
                <a16:creationId xmlns:a16="http://schemas.microsoft.com/office/drawing/2014/main" id="{C0F0D820-973C-F073-B06F-25930B4DA2DE}"/>
              </a:ext>
            </a:extLst>
          </p:cNvPr>
          <p:cNvSpPr>
            <a:spLocks noGrp="1"/>
          </p:cNvSpPr>
          <p:nvPr>
            <p:ph idx="1"/>
          </p:nvPr>
        </p:nvSpPr>
        <p:spPr>
          <a:xfrm>
            <a:off x="271849" y="1692876"/>
            <a:ext cx="11714205" cy="4360605"/>
          </a:xfrm>
        </p:spPr>
        <p:txBody>
          <a:bodyPr>
            <a:normAutofit/>
          </a:bodyPr>
          <a:lstStyle/>
          <a:p>
            <a:pPr algn="just"/>
            <a:endParaRPr lang="en-MY" i="1" dirty="0"/>
          </a:p>
          <a:p>
            <a:pPr algn="just"/>
            <a:r>
              <a:rPr lang="en-MY" i="1" dirty="0"/>
              <a:t>To </a:t>
            </a:r>
            <a:r>
              <a:rPr lang="en-MY" i="1" dirty="0" err="1"/>
              <a:t>analyze</a:t>
            </a:r>
            <a:r>
              <a:rPr lang="en-MY" i="1" dirty="0"/>
              <a:t> the current ethical challenges associated with the use of AI tools in academic writing, including concerns about plagiarism detection, fairness, data privacy, and academic integrity.</a:t>
            </a:r>
          </a:p>
          <a:p>
            <a:pPr algn="just"/>
            <a:endParaRPr lang="en-MY" i="1" dirty="0"/>
          </a:p>
          <a:p>
            <a:pPr algn="just"/>
            <a:r>
              <a:rPr lang="en-MY" i="1" dirty="0"/>
              <a:t>To examine the impact of using AI tools on EFL learners’ academic writing. </a:t>
            </a:r>
          </a:p>
          <a:p>
            <a:pPr algn="just"/>
            <a:endParaRPr lang="en-MY" i="1" dirty="0"/>
          </a:p>
          <a:p>
            <a:pPr algn="just"/>
            <a:r>
              <a:rPr lang="en-MY" i="1" dirty="0"/>
              <a:t>To develop a comprehensive conceptual framework for the ethical and responsible use of AI tools in academic writing that incorporates perspectives from information literacy models and educational ethics.</a:t>
            </a:r>
          </a:p>
          <a:p>
            <a:endParaRPr lang="en-US" dirty="0"/>
          </a:p>
        </p:txBody>
      </p:sp>
      <p:sp>
        <p:nvSpPr>
          <p:cNvPr id="4" name="Date Placeholder 3">
            <a:extLst>
              <a:ext uri="{FF2B5EF4-FFF2-40B4-BE49-F238E27FC236}">
                <a16:creationId xmlns:a16="http://schemas.microsoft.com/office/drawing/2014/main" id="{4510AF25-B17B-F9DE-A183-DA372F3DC841}"/>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08D99FA8-0262-7743-5198-427AB504DE28}"/>
              </a:ext>
            </a:extLst>
          </p:cNvPr>
          <p:cNvSpPr>
            <a:spLocks noGrp="1"/>
          </p:cNvSpPr>
          <p:nvPr>
            <p:ph type="sldNum" sz="quarter" idx="12"/>
          </p:nvPr>
        </p:nvSpPr>
        <p:spPr/>
        <p:txBody>
          <a:bodyPr/>
          <a:lstStyle/>
          <a:p>
            <a:fld id="{9D4C46D7-950B-48AB-B9F2-3A5EE88EED45}" type="slidenum">
              <a:rPr lang="en-MY" smtClean="0"/>
              <a:t>20</a:t>
            </a:fld>
            <a:endParaRPr lang="en-MY"/>
          </a:p>
        </p:txBody>
      </p:sp>
    </p:spTree>
    <p:extLst>
      <p:ext uri="{BB962C8B-B14F-4D97-AF65-F5344CB8AC3E}">
        <p14:creationId xmlns:p14="http://schemas.microsoft.com/office/powerpoint/2010/main" val="4289962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C72108A5-CE2C-4966-B863-66581E6E4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033" name="Picture 1032">
            <a:extLst>
              <a:ext uri="{FF2B5EF4-FFF2-40B4-BE49-F238E27FC236}">
                <a16:creationId xmlns:a16="http://schemas.microsoft.com/office/drawing/2014/main" id="{34DF22E0-9870-4CBF-AA3A-D710A9D8D9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035" name="Straight Connector 1034">
            <a:extLst>
              <a:ext uri="{FF2B5EF4-FFF2-40B4-BE49-F238E27FC236}">
                <a16:creationId xmlns:a16="http://schemas.microsoft.com/office/drawing/2014/main" id="{4348DA73-B56C-4BAB-9988-C048297EF4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pSp>
        <p:nvGrpSpPr>
          <p:cNvPr id="1037" name="Group 1036">
            <a:extLst>
              <a:ext uri="{FF2B5EF4-FFF2-40B4-BE49-F238E27FC236}">
                <a16:creationId xmlns:a16="http://schemas.microsoft.com/office/drawing/2014/main" id="{535DAED6-657A-46AE-A268-66F50084B6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632237" y="482171"/>
            <a:chExt cx="6104331" cy="5149101"/>
          </a:xfrm>
        </p:grpSpPr>
        <p:sp>
          <p:nvSpPr>
            <p:cNvPr id="1038" name="Rectangle 1037">
              <a:extLst>
                <a:ext uri="{FF2B5EF4-FFF2-40B4-BE49-F238E27FC236}">
                  <a16:creationId xmlns:a16="http://schemas.microsoft.com/office/drawing/2014/main" id="{F360C838-4A57-4353-9349-3D5AF8B9E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7" y="482171"/>
              <a:ext cx="6104331" cy="5149101"/>
            </a:xfrm>
            <a:prstGeom prst="rect">
              <a:avLst/>
            </a:prstGeom>
            <a:blipFill dpi="0" rotWithShape="1">
              <a:blip r:embed="rId3">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7B8AE480-484D-4BDD-8139-9576A6702D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6" y="812507"/>
              <a:ext cx="5471355"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6" name="Picture 2">
            <a:extLst>
              <a:ext uri="{FF2B5EF4-FFF2-40B4-BE49-F238E27FC236}">
                <a16:creationId xmlns:a16="http://schemas.microsoft.com/office/drawing/2014/main" id="{6157E2FF-3DBD-830C-CBD8-3C6F0C7217DE}"/>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1693700" y="892425"/>
            <a:ext cx="3452051" cy="432859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E40BECDF-CF4B-75EF-9E76-28A3300E5DB8}"/>
              </a:ext>
            </a:extLst>
          </p:cNvPr>
          <p:cNvSpPr>
            <a:spLocks noGrp="1"/>
          </p:cNvSpPr>
          <p:nvPr>
            <p:ph type="sldNum" sz="quarter" idx="12"/>
          </p:nvPr>
        </p:nvSpPr>
        <p:spPr>
          <a:xfrm>
            <a:off x="10900230" y="798973"/>
            <a:ext cx="811019" cy="503578"/>
          </a:xfrm>
        </p:spPr>
        <p:txBody>
          <a:bodyPr vert="horz" lIns="91440" tIns="45720" rIns="91440" bIns="45720" rtlCol="0" anchor="t">
            <a:normAutofit/>
          </a:bodyPr>
          <a:lstStyle/>
          <a:p>
            <a:pPr algn="l">
              <a:lnSpc>
                <a:spcPct val="90000"/>
              </a:lnSpc>
              <a:spcAft>
                <a:spcPts val="600"/>
              </a:spcAft>
            </a:pPr>
            <a:fld id="{9D4C46D7-950B-48AB-B9F2-3A5EE88EED45}" type="slidenum">
              <a:rPr lang="en-US" smtClean="0"/>
              <a:pPr algn="l">
                <a:lnSpc>
                  <a:spcPct val="90000"/>
                </a:lnSpc>
                <a:spcAft>
                  <a:spcPts val="600"/>
                </a:spcAft>
              </a:pPr>
              <a:t>21</a:t>
            </a:fld>
            <a:endParaRPr lang="en-US"/>
          </a:p>
        </p:txBody>
      </p:sp>
      <p:sp>
        <p:nvSpPr>
          <p:cNvPr id="4" name="Date Placeholder 3">
            <a:extLst>
              <a:ext uri="{FF2B5EF4-FFF2-40B4-BE49-F238E27FC236}">
                <a16:creationId xmlns:a16="http://schemas.microsoft.com/office/drawing/2014/main" id="{238D7BD0-D9FA-F22B-92DB-645D8312B0C3}"/>
              </a:ext>
            </a:extLst>
          </p:cNvPr>
          <p:cNvSpPr>
            <a:spLocks noGrp="1"/>
          </p:cNvSpPr>
          <p:nvPr>
            <p:ph type="dt" sz="half" idx="10"/>
          </p:nvPr>
        </p:nvSpPr>
        <p:spPr>
          <a:xfrm>
            <a:off x="7227700" y="5486064"/>
            <a:ext cx="3508804" cy="309201"/>
          </a:xfrm>
        </p:spPr>
        <p:txBody>
          <a:bodyPr vert="horz" lIns="91440" tIns="45720" rIns="91440" bIns="45720" rtlCol="0" anchor="ctr">
            <a:normAutofit/>
          </a:bodyPr>
          <a:lstStyle/>
          <a:p>
            <a:pPr algn="l">
              <a:spcAft>
                <a:spcPts val="600"/>
              </a:spcAft>
            </a:pPr>
            <a:fld id="{5C39DC4E-42E7-F04F-A3A7-94CDBC99E8D2}" type="datetime1">
              <a:rPr lang="en-MY" smtClean="0"/>
              <a:pPr algn="l">
                <a:spcAft>
                  <a:spcPts val="600"/>
                </a:spcAft>
              </a:pPr>
              <a:t>25/11/2024</a:t>
            </a:fld>
            <a:endParaRPr lang="en-MY"/>
          </a:p>
        </p:txBody>
      </p:sp>
      <p:sp>
        <p:nvSpPr>
          <p:cNvPr id="7" name="TextBox 6">
            <a:extLst>
              <a:ext uri="{FF2B5EF4-FFF2-40B4-BE49-F238E27FC236}">
                <a16:creationId xmlns:a16="http://schemas.microsoft.com/office/drawing/2014/main" id="{362A055E-2FDD-9157-D303-AA929C442E1E}"/>
              </a:ext>
            </a:extLst>
          </p:cNvPr>
          <p:cNvSpPr txBox="1"/>
          <p:nvPr/>
        </p:nvSpPr>
        <p:spPr>
          <a:xfrm>
            <a:off x="1124656" y="5786631"/>
            <a:ext cx="6102926" cy="369332"/>
          </a:xfrm>
          <a:prstGeom prst="rect">
            <a:avLst/>
          </a:prstGeom>
          <a:noFill/>
        </p:spPr>
        <p:txBody>
          <a:bodyPr wrap="square">
            <a:spAutoFit/>
          </a:bodyPr>
          <a:lstStyle/>
          <a:p>
            <a:r>
              <a:rPr lang="en-MY" b="0" i="0" dirty="0">
                <a:solidFill>
                  <a:srgbClr val="262626"/>
                </a:solidFill>
                <a:effectLst/>
                <a:latin typeface="Inter Var"/>
              </a:rPr>
              <a:t>Revised Bloom's Taxonomy action verbs</a:t>
            </a:r>
            <a:endParaRPr lang="en-US" dirty="0"/>
          </a:p>
        </p:txBody>
      </p:sp>
      <p:pic>
        <p:nvPicPr>
          <p:cNvPr id="1030" name="Picture 6" descr="Using Bloom's Taxonomy for Setting Learning Objectives">
            <a:extLst>
              <a:ext uri="{FF2B5EF4-FFF2-40B4-BE49-F238E27FC236}">
                <a16:creationId xmlns:a16="http://schemas.microsoft.com/office/drawing/2014/main" id="{44D1BA99-D3A3-0E99-66BA-2549E909D7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6568" y="1398635"/>
            <a:ext cx="5342903" cy="4599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988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D009-05A5-51CF-BCC8-354A1BB2CF27}"/>
              </a:ext>
            </a:extLst>
          </p:cNvPr>
          <p:cNvSpPr>
            <a:spLocks noGrp="1"/>
          </p:cNvSpPr>
          <p:nvPr>
            <p:ph type="title"/>
          </p:nvPr>
        </p:nvSpPr>
        <p:spPr/>
        <p:txBody>
          <a:bodyPr/>
          <a:lstStyle/>
          <a:p>
            <a:r>
              <a:rPr lang="en-MY" b="0" i="0" dirty="0">
                <a:effectLst/>
                <a:latin typeface="Aptos" panose="020B0004020202020204" pitchFamily="34" charset="0"/>
              </a:rPr>
              <a:t>research questions</a:t>
            </a:r>
            <a:endParaRPr lang="en-US" dirty="0"/>
          </a:p>
        </p:txBody>
      </p:sp>
      <p:sp>
        <p:nvSpPr>
          <p:cNvPr id="3" name="Content Placeholder 2">
            <a:extLst>
              <a:ext uri="{FF2B5EF4-FFF2-40B4-BE49-F238E27FC236}">
                <a16:creationId xmlns:a16="http://schemas.microsoft.com/office/drawing/2014/main" id="{A4C51886-909B-2338-A4D9-306A0A1BB9B7}"/>
              </a:ext>
            </a:extLst>
          </p:cNvPr>
          <p:cNvSpPr>
            <a:spLocks noGrp="1"/>
          </p:cNvSpPr>
          <p:nvPr>
            <p:ph idx="1"/>
          </p:nvPr>
        </p:nvSpPr>
        <p:spPr>
          <a:xfrm>
            <a:off x="1099751" y="1853754"/>
            <a:ext cx="10379676" cy="4199727"/>
          </a:xfrm>
        </p:spPr>
        <p:txBody>
          <a:bodyPr>
            <a:normAutofit/>
          </a:bodyPr>
          <a:lstStyle/>
          <a:p>
            <a:pPr>
              <a:buFont typeface="Arial" panose="020B0604020202020204" pitchFamily="34" charset="0"/>
              <a:buChar char="•"/>
            </a:pPr>
            <a:r>
              <a:rPr lang="en-MY" b="1" dirty="0"/>
              <a:t>Derived from the Problem Statement</a:t>
            </a:r>
          </a:p>
          <a:p>
            <a:pPr>
              <a:buFont typeface="Arial" panose="020B0604020202020204" pitchFamily="34" charset="0"/>
              <a:buChar char="•"/>
            </a:pPr>
            <a:r>
              <a:rPr lang="en-MY" b="1" dirty="0"/>
              <a:t>Clear and Focused</a:t>
            </a:r>
            <a:endParaRPr lang="en-MY" dirty="0"/>
          </a:p>
          <a:p>
            <a:pPr>
              <a:buFont typeface="Arial" panose="020B0604020202020204" pitchFamily="34" charset="0"/>
              <a:buChar char="•"/>
            </a:pPr>
            <a:r>
              <a:rPr lang="en-MY" b="1" dirty="0"/>
              <a:t>Open-Ended (if applicable)</a:t>
            </a:r>
            <a:r>
              <a:rPr lang="en-MY" dirty="0"/>
              <a:t>: For exploratory studies, frame questions to encourage in-depth investigation rather than simple yes/no answers.</a:t>
            </a:r>
          </a:p>
          <a:p>
            <a:pPr>
              <a:buFont typeface="Arial" panose="020B0604020202020204" pitchFamily="34" charset="0"/>
              <a:buChar char="•"/>
            </a:pPr>
            <a:r>
              <a:rPr lang="en-MY" b="1" dirty="0"/>
              <a:t>Aligned with Methodology</a:t>
            </a:r>
            <a:r>
              <a:rPr lang="en-MY" dirty="0"/>
              <a:t>: Questions should align with the chosen research methods (e.g., quantitative questions often begin with "To what extent" or "How many," while qualitative questions may ask "How" or "Why").</a:t>
            </a:r>
          </a:p>
          <a:p>
            <a:pPr>
              <a:buFont typeface="Arial" panose="020B0604020202020204" pitchFamily="34" charset="0"/>
              <a:buChar char="•"/>
            </a:pPr>
            <a:r>
              <a:rPr lang="en-MY" b="1" dirty="0"/>
              <a:t>Logical Sequence</a:t>
            </a:r>
            <a:r>
              <a:rPr lang="en-MY" dirty="0"/>
              <a:t>: Arrange questions in a logical order to create a coherent flow for the study.</a:t>
            </a:r>
          </a:p>
          <a:p>
            <a:endParaRPr lang="en-US" dirty="0"/>
          </a:p>
        </p:txBody>
      </p:sp>
      <p:sp>
        <p:nvSpPr>
          <p:cNvPr id="4" name="Date Placeholder 3">
            <a:extLst>
              <a:ext uri="{FF2B5EF4-FFF2-40B4-BE49-F238E27FC236}">
                <a16:creationId xmlns:a16="http://schemas.microsoft.com/office/drawing/2014/main" id="{E9251335-6281-5E37-2B4B-BFEFCB96F8A7}"/>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62C1EAF9-55B4-537C-AF08-C0291B98368C}"/>
              </a:ext>
            </a:extLst>
          </p:cNvPr>
          <p:cNvSpPr>
            <a:spLocks noGrp="1"/>
          </p:cNvSpPr>
          <p:nvPr>
            <p:ph type="sldNum" sz="quarter" idx="12"/>
          </p:nvPr>
        </p:nvSpPr>
        <p:spPr/>
        <p:txBody>
          <a:bodyPr/>
          <a:lstStyle/>
          <a:p>
            <a:fld id="{9D4C46D7-950B-48AB-B9F2-3A5EE88EED45}" type="slidenum">
              <a:rPr lang="en-MY" smtClean="0"/>
              <a:t>22</a:t>
            </a:fld>
            <a:endParaRPr lang="en-MY"/>
          </a:p>
        </p:txBody>
      </p:sp>
    </p:spTree>
    <p:extLst>
      <p:ext uri="{BB962C8B-B14F-4D97-AF65-F5344CB8AC3E}">
        <p14:creationId xmlns:p14="http://schemas.microsoft.com/office/powerpoint/2010/main" val="3101345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33987-FD60-6E20-614E-2AAC4DFA31E3}"/>
              </a:ext>
            </a:extLst>
          </p:cNvPr>
          <p:cNvSpPr>
            <a:spLocks noGrp="1"/>
          </p:cNvSpPr>
          <p:nvPr>
            <p:ph type="title"/>
          </p:nvPr>
        </p:nvSpPr>
        <p:spPr/>
        <p:txBody>
          <a:bodyPr/>
          <a:lstStyle/>
          <a:p>
            <a:r>
              <a:rPr lang="en-US" dirty="0"/>
              <a:t>EXAMPLES OF CLEAR RESEARCH QUESTIONS</a:t>
            </a:r>
          </a:p>
        </p:txBody>
      </p:sp>
      <p:sp>
        <p:nvSpPr>
          <p:cNvPr id="3" name="Content Placeholder 2">
            <a:extLst>
              <a:ext uri="{FF2B5EF4-FFF2-40B4-BE49-F238E27FC236}">
                <a16:creationId xmlns:a16="http://schemas.microsoft.com/office/drawing/2014/main" id="{44DF3A94-74AC-DC56-9FC5-746010B5710C}"/>
              </a:ext>
            </a:extLst>
          </p:cNvPr>
          <p:cNvSpPr>
            <a:spLocks noGrp="1"/>
          </p:cNvSpPr>
          <p:nvPr>
            <p:ph idx="1"/>
          </p:nvPr>
        </p:nvSpPr>
        <p:spPr>
          <a:xfrm>
            <a:off x="197709" y="1668162"/>
            <a:ext cx="11800702" cy="4385319"/>
          </a:xfrm>
        </p:spPr>
        <p:txBody>
          <a:bodyPr>
            <a:normAutofit lnSpcReduction="10000"/>
          </a:bodyPr>
          <a:lstStyle/>
          <a:p>
            <a:pPr algn="just"/>
            <a:r>
              <a:rPr lang="en-MY" i="1" dirty="0">
                <a:solidFill>
                  <a:srgbClr val="FFFF00"/>
                </a:solidFill>
              </a:rPr>
              <a:t>How is/what are</a:t>
            </a:r>
            <a:r>
              <a:rPr lang="en-MY" i="1" dirty="0"/>
              <a:t> the current ethical challenges associated with the use of AI tools in academic writing? </a:t>
            </a:r>
            <a:r>
              <a:rPr lang="en-MY" i="1" dirty="0">
                <a:solidFill>
                  <a:srgbClr val="FFFF00"/>
                </a:solidFill>
              </a:rPr>
              <a:t>[qualitative] </a:t>
            </a:r>
          </a:p>
          <a:p>
            <a:pPr algn="just"/>
            <a:endParaRPr lang="en-MY" i="1" dirty="0"/>
          </a:p>
          <a:p>
            <a:pPr algn="just"/>
            <a:r>
              <a:rPr lang="en-MY" i="1" dirty="0"/>
              <a:t>What is the </a:t>
            </a:r>
            <a:r>
              <a:rPr lang="en-MY" i="1" dirty="0">
                <a:solidFill>
                  <a:srgbClr val="FFFF00"/>
                </a:solidFill>
              </a:rPr>
              <a:t>impact</a:t>
            </a:r>
            <a:r>
              <a:rPr lang="en-MY" i="1" dirty="0"/>
              <a:t> of using AI tools on EFL learners’ academic writing? </a:t>
            </a:r>
            <a:r>
              <a:rPr lang="en-MY" i="1" dirty="0">
                <a:solidFill>
                  <a:srgbClr val="FFFF00"/>
                </a:solidFill>
              </a:rPr>
              <a:t>[quantitative] </a:t>
            </a:r>
          </a:p>
          <a:p>
            <a:pPr algn="just"/>
            <a:endParaRPr lang="en-MY" i="1" dirty="0">
              <a:solidFill>
                <a:srgbClr val="FFFF00"/>
              </a:solidFill>
            </a:endParaRPr>
          </a:p>
          <a:p>
            <a:pPr algn="just"/>
            <a:r>
              <a:rPr lang="en-MY" i="1" dirty="0">
                <a:solidFill>
                  <a:srgbClr val="FFFF00"/>
                </a:solidFill>
              </a:rPr>
              <a:t>What</a:t>
            </a:r>
            <a:r>
              <a:rPr lang="en-MY" i="1" dirty="0"/>
              <a:t> valid and reliable framework could be developed for the ethical use of AI tools in academic writing that incorporates perspectives from information literacy models and educational ethics? </a:t>
            </a:r>
            <a:r>
              <a:rPr lang="en-MY" i="1" dirty="0">
                <a:solidFill>
                  <a:srgbClr val="FFFF00"/>
                </a:solidFill>
              </a:rPr>
              <a:t>[mixed methods] </a:t>
            </a:r>
          </a:p>
          <a:p>
            <a:pPr marL="0" indent="0">
              <a:buNone/>
            </a:pPr>
            <a:endParaRPr lang="en-US" dirty="0"/>
          </a:p>
          <a:p>
            <a:pPr marL="0" indent="0">
              <a:buNone/>
            </a:pPr>
            <a:r>
              <a:rPr lang="en-US" dirty="0"/>
              <a:t>Note: </a:t>
            </a:r>
            <a:r>
              <a:rPr lang="en-US" dirty="0">
                <a:solidFill>
                  <a:srgbClr val="FFFF00"/>
                </a:solidFill>
              </a:rPr>
              <a:t>“to what extent” is used in descriptive questions only. </a:t>
            </a:r>
          </a:p>
        </p:txBody>
      </p:sp>
      <p:sp>
        <p:nvSpPr>
          <p:cNvPr id="4" name="Date Placeholder 3">
            <a:extLst>
              <a:ext uri="{FF2B5EF4-FFF2-40B4-BE49-F238E27FC236}">
                <a16:creationId xmlns:a16="http://schemas.microsoft.com/office/drawing/2014/main" id="{E7A596CB-2304-DC35-D519-E5D656788824}"/>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1863F663-5583-5325-A801-5C6B70AD7423}"/>
              </a:ext>
            </a:extLst>
          </p:cNvPr>
          <p:cNvSpPr>
            <a:spLocks noGrp="1"/>
          </p:cNvSpPr>
          <p:nvPr>
            <p:ph type="sldNum" sz="quarter" idx="12"/>
          </p:nvPr>
        </p:nvSpPr>
        <p:spPr/>
        <p:txBody>
          <a:bodyPr/>
          <a:lstStyle/>
          <a:p>
            <a:fld id="{9D4C46D7-950B-48AB-B9F2-3A5EE88EED45}" type="slidenum">
              <a:rPr lang="en-MY" smtClean="0"/>
              <a:t>23</a:t>
            </a:fld>
            <a:endParaRPr lang="en-MY"/>
          </a:p>
        </p:txBody>
      </p:sp>
    </p:spTree>
    <p:extLst>
      <p:ext uri="{BB962C8B-B14F-4D97-AF65-F5344CB8AC3E}">
        <p14:creationId xmlns:p14="http://schemas.microsoft.com/office/powerpoint/2010/main" val="2040147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6D05D-A314-59F8-7DFB-E23A82B696C5}"/>
              </a:ext>
            </a:extLst>
          </p:cNvPr>
          <p:cNvSpPr>
            <a:spLocks noGrp="1"/>
          </p:cNvSpPr>
          <p:nvPr>
            <p:ph type="title"/>
          </p:nvPr>
        </p:nvSpPr>
        <p:spPr>
          <a:xfrm>
            <a:off x="1449206" y="639571"/>
            <a:ext cx="9291215" cy="498032"/>
          </a:xfrm>
        </p:spPr>
        <p:txBody>
          <a:bodyPr>
            <a:normAutofit fontScale="90000"/>
          </a:bodyPr>
          <a:lstStyle/>
          <a:p>
            <a:r>
              <a:rPr lang="en-US" dirty="0"/>
              <a:t>Hypotheses</a:t>
            </a:r>
          </a:p>
        </p:txBody>
      </p:sp>
      <p:sp>
        <p:nvSpPr>
          <p:cNvPr id="3" name="Content Placeholder 2">
            <a:extLst>
              <a:ext uri="{FF2B5EF4-FFF2-40B4-BE49-F238E27FC236}">
                <a16:creationId xmlns:a16="http://schemas.microsoft.com/office/drawing/2014/main" id="{2A829FDD-DE80-848C-84F8-0527AE127A4C}"/>
              </a:ext>
            </a:extLst>
          </p:cNvPr>
          <p:cNvSpPr>
            <a:spLocks noGrp="1"/>
          </p:cNvSpPr>
          <p:nvPr>
            <p:ph idx="1"/>
          </p:nvPr>
        </p:nvSpPr>
        <p:spPr>
          <a:xfrm>
            <a:off x="210065" y="1446804"/>
            <a:ext cx="11800703" cy="4606677"/>
          </a:xfrm>
        </p:spPr>
        <p:txBody>
          <a:bodyPr>
            <a:normAutofit fontScale="92500" lnSpcReduction="10000"/>
          </a:bodyPr>
          <a:lstStyle/>
          <a:p>
            <a:pPr>
              <a:buFont typeface="Arial" panose="020B0604020202020204" pitchFamily="34" charset="0"/>
              <a:buChar char="•"/>
            </a:pPr>
            <a:r>
              <a:rPr lang="en-MY" b="1" dirty="0">
                <a:solidFill>
                  <a:srgbClr val="00B0F0"/>
                </a:solidFill>
              </a:rPr>
              <a:t>Definition of Hypothesis</a:t>
            </a:r>
          </a:p>
          <a:p>
            <a:pPr marL="677863" indent="-222250">
              <a:buFont typeface="Arial" panose="020B0604020202020204" pitchFamily="34" charset="0"/>
              <a:buChar char="•"/>
            </a:pPr>
            <a:r>
              <a:rPr lang="en-MY" dirty="0">
                <a:solidFill>
                  <a:srgbClr val="FFFF00"/>
                </a:solidFill>
              </a:rPr>
              <a:t>specific</a:t>
            </a:r>
            <a:r>
              <a:rPr lang="en-MY" dirty="0"/>
              <a:t>, </a:t>
            </a:r>
            <a:r>
              <a:rPr lang="en-MY" dirty="0">
                <a:solidFill>
                  <a:srgbClr val="FFFF00"/>
                </a:solidFill>
              </a:rPr>
              <a:t>testable</a:t>
            </a:r>
            <a:r>
              <a:rPr lang="en-MY" dirty="0"/>
              <a:t> statement or prediction about the </a:t>
            </a:r>
            <a:r>
              <a:rPr lang="en-MY" dirty="0">
                <a:solidFill>
                  <a:srgbClr val="FFFF00"/>
                </a:solidFill>
              </a:rPr>
              <a:t>expected relationship </a:t>
            </a:r>
            <a:r>
              <a:rPr lang="en-MY" dirty="0"/>
              <a:t>between variables in a study. </a:t>
            </a:r>
          </a:p>
          <a:p>
            <a:pPr marL="677863" indent="-222250">
              <a:buFont typeface="Arial" panose="020B0604020202020204" pitchFamily="34" charset="0"/>
              <a:buChar char="•"/>
            </a:pPr>
            <a:r>
              <a:rPr lang="en-MY" dirty="0"/>
              <a:t>formulated based on </a:t>
            </a:r>
            <a:r>
              <a:rPr lang="en-MY" dirty="0">
                <a:solidFill>
                  <a:srgbClr val="FFFF00"/>
                </a:solidFill>
              </a:rPr>
              <a:t>existing theories or prior research </a:t>
            </a:r>
            <a:r>
              <a:rPr lang="en-MY" dirty="0"/>
              <a:t>and is used as a basis for investigation. </a:t>
            </a:r>
          </a:p>
          <a:p>
            <a:pPr marL="677863" indent="-222250">
              <a:buFont typeface="Arial" panose="020B0604020202020204" pitchFamily="34" charset="0"/>
              <a:buChar char="•"/>
            </a:pPr>
            <a:r>
              <a:rPr lang="en-MY" dirty="0"/>
              <a:t>guides the research process by establishing what the researcher intends to </a:t>
            </a:r>
            <a:r>
              <a:rPr lang="en-MY" dirty="0">
                <a:solidFill>
                  <a:srgbClr val="FFFF00"/>
                </a:solidFill>
              </a:rPr>
              <a:t>prove or disprove </a:t>
            </a:r>
            <a:r>
              <a:rPr lang="en-MY" dirty="0"/>
              <a:t>through </a:t>
            </a:r>
            <a:r>
              <a:rPr lang="en-MY" dirty="0">
                <a:solidFill>
                  <a:srgbClr val="FFFF00"/>
                </a:solidFill>
              </a:rPr>
              <a:t>empirical evidence</a:t>
            </a:r>
            <a:r>
              <a:rPr lang="en-MY" dirty="0"/>
              <a:t>.</a:t>
            </a:r>
          </a:p>
          <a:p>
            <a:pPr marL="677863" indent="-222250">
              <a:buFont typeface="Arial" panose="020B0604020202020204" pitchFamily="34" charset="0"/>
              <a:buChar char="•"/>
            </a:pPr>
            <a:endParaRPr lang="en-MY" dirty="0"/>
          </a:p>
          <a:p>
            <a:pPr>
              <a:buFont typeface="Arial" panose="020B0604020202020204" pitchFamily="34" charset="0"/>
              <a:buChar char="•"/>
            </a:pPr>
            <a:r>
              <a:rPr lang="en-MY" b="1" dirty="0">
                <a:solidFill>
                  <a:srgbClr val="00B0F0"/>
                </a:solidFill>
              </a:rPr>
              <a:t>Types of Hypotheses</a:t>
            </a:r>
            <a:endParaRPr lang="en-MY" dirty="0">
              <a:solidFill>
                <a:srgbClr val="00B0F0"/>
              </a:solidFill>
            </a:endParaRPr>
          </a:p>
          <a:p>
            <a:pPr lvl="1"/>
            <a:r>
              <a:rPr lang="en-MY" b="1" dirty="0"/>
              <a:t>Null Hypothesis (H₀)</a:t>
            </a:r>
            <a:r>
              <a:rPr lang="en-MY" dirty="0"/>
              <a:t>: Proposes no relationship or effect between variables (e.g., "There is no significant relationship between X and Y").</a:t>
            </a:r>
          </a:p>
          <a:p>
            <a:pPr lvl="1"/>
            <a:r>
              <a:rPr lang="en-MY" b="1" dirty="0"/>
              <a:t>Alternative Hypothesis (H₁)</a:t>
            </a:r>
            <a:r>
              <a:rPr lang="en-MY" dirty="0"/>
              <a:t>: Suggests a relationship or effect exists between variables (e.g., "There is a significant positive relationship between X and Y").</a:t>
            </a:r>
          </a:p>
        </p:txBody>
      </p:sp>
      <p:sp>
        <p:nvSpPr>
          <p:cNvPr id="4" name="Date Placeholder 3">
            <a:extLst>
              <a:ext uri="{FF2B5EF4-FFF2-40B4-BE49-F238E27FC236}">
                <a16:creationId xmlns:a16="http://schemas.microsoft.com/office/drawing/2014/main" id="{A381F699-F475-EC32-16E2-D779E508748D}"/>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FBBD097D-E872-3166-0BE4-7E3B24F1A81C}"/>
              </a:ext>
            </a:extLst>
          </p:cNvPr>
          <p:cNvSpPr>
            <a:spLocks noGrp="1"/>
          </p:cNvSpPr>
          <p:nvPr>
            <p:ph type="sldNum" sz="quarter" idx="12"/>
          </p:nvPr>
        </p:nvSpPr>
        <p:spPr/>
        <p:txBody>
          <a:bodyPr/>
          <a:lstStyle/>
          <a:p>
            <a:fld id="{9D4C46D7-950B-48AB-B9F2-3A5EE88EED45}" type="slidenum">
              <a:rPr lang="en-MY" smtClean="0"/>
              <a:t>24</a:t>
            </a:fld>
            <a:endParaRPr lang="en-MY"/>
          </a:p>
        </p:txBody>
      </p:sp>
    </p:spTree>
    <p:extLst>
      <p:ext uri="{BB962C8B-B14F-4D97-AF65-F5344CB8AC3E}">
        <p14:creationId xmlns:p14="http://schemas.microsoft.com/office/powerpoint/2010/main" val="3343751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538C7E5-0116-453C-9CD0-757E1C972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61D12-A315-E3A7-CBB5-89022E46A653}"/>
              </a:ext>
            </a:extLst>
          </p:cNvPr>
          <p:cNvSpPr>
            <a:spLocks noGrp="1"/>
          </p:cNvSpPr>
          <p:nvPr>
            <p:ph type="title"/>
          </p:nvPr>
        </p:nvSpPr>
        <p:spPr>
          <a:xfrm>
            <a:off x="1451579" y="804519"/>
            <a:ext cx="9291215" cy="1049235"/>
          </a:xfrm>
        </p:spPr>
        <p:txBody>
          <a:bodyPr>
            <a:normAutofit/>
          </a:bodyPr>
          <a:lstStyle/>
          <a:p>
            <a:r>
              <a:rPr lang="en-US"/>
              <a:t>Characteristics of hypotheses</a:t>
            </a:r>
            <a:endParaRPr lang="en-US" dirty="0"/>
          </a:p>
        </p:txBody>
      </p:sp>
      <p:sp>
        <p:nvSpPr>
          <p:cNvPr id="4" name="Date Placeholder 3">
            <a:extLst>
              <a:ext uri="{FF2B5EF4-FFF2-40B4-BE49-F238E27FC236}">
                <a16:creationId xmlns:a16="http://schemas.microsoft.com/office/drawing/2014/main" id="{FD62CB14-B17C-4D00-C291-1DBB5C05DAE5}"/>
              </a:ext>
            </a:extLst>
          </p:cNvPr>
          <p:cNvSpPr>
            <a:spLocks noGrp="1"/>
          </p:cNvSpPr>
          <p:nvPr>
            <p:ph type="dt" sz="half" idx="10"/>
          </p:nvPr>
        </p:nvSpPr>
        <p:spPr>
          <a:xfrm>
            <a:off x="7242079" y="330370"/>
            <a:ext cx="3500715" cy="309201"/>
          </a:xfrm>
        </p:spPr>
        <p:txBody>
          <a:bodyPr>
            <a:normAutofit/>
          </a:bodyPr>
          <a:lstStyle/>
          <a:p>
            <a:pPr>
              <a:spcAft>
                <a:spcPts val="600"/>
              </a:spcAft>
            </a:pPr>
            <a:fld id="{5C39DC4E-42E7-F04F-A3A7-94CDBC99E8D2}" type="datetime1">
              <a:rPr lang="en-MY" smtClean="0"/>
              <a:pPr>
                <a:spcAft>
                  <a:spcPts val="600"/>
                </a:spcAft>
              </a:pPr>
              <a:t>25/11/2024</a:t>
            </a:fld>
            <a:endParaRPr lang="en-MY"/>
          </a:p>
        </p:txBody>
      </p:sp>
      <p:sp>
        <p:nvSpPr>
          <p:cNvPr id="5" name="Slide Number Placeholder 4">
            <a:extLst>
              <a:ext uri="{FF2B5EF4-FFF2-40B4-BE49-F238E27FC236}">
                <a16:creationId xmlns:a16="http://schemas.microsoft.com/office/drawing/2014/main" id="{02F228E0-AE29-BD56-BF36-E5E3E052280B}"/>
              </a:ext>
            </a:extLst>
          </p:cNvPr>
          <p:cNvSpPr>
            <a:spLocks noGrp="1"/>
          </p:cNvSpPr>
          <p:nvPr>
            <p:ph type="sldNum" sz="quarter" idx="12"/>
          </p:nvPr>
        </p:nvSpPr>
        <p:spPr>
          <a:xfrm>
            <a:off x="480060" y="798973"/>
            <a:ext cx="811019" cy="503578"/>
          </a:xfrm>
        </p:spPr>
        <p:txBody>
          <a:bodyPr>
            <a:normAutofit/>
          </a:bodyPr>
          <a:lstStyle/>
          <a:p>
            <a:pPr>
              <a:lnSpc>
                <a:spcPct val="90000"/>
              </a:lnSpc>
              <a:spcAft>
                <a:spcPts val="600"/>
              </a:spcAft>
            </a:pPr>
            <a:fld id="{9D4C46D7-950B-48AB-B9F2-3A5EE88EED45}" type="slidenum">
              <a:rPr lang="en-MY" smtClean="0"/>
              <a:pPr>
                <a:lnSpc>
                  <a:spcPct val="90000"/>
                </a:lnSpc>
                <a:spcAft>
                  <a:spcPts val="600"/>
                </a:spcAft>
              </a:pPr>
              <a:t>25</a:t>
            </a:fld>
            <a:endParaRPr lang="en-MY"/>
          </a:p>
        </p:txBody>
      </p:sp>
      <p:cxnSp>
        <p:nvCxnSpPr>
          <p:cNvPr id="20" name="Straight Connector 19">
            <a:extLst>
              <a:ext uri="{FF2B5EF4-FFF2-40B4-BE49-F238E27FC236}">
                <a16:creationId xmlns:a16="http://schemas.microsoft.com/office/drawing/2014/main" id="{B755E3F5-39D9-4ABF-BFA5-232E87111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30874" y="1996645"/>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1" name="Rectangle 20">
            <a:extLst>
              <a:ext uri="{FF2B5EF4-FFF2-40B4-BE49-F238E27FC236}">
                <a16:creationId xmlns:a16="http://schemas.microsoft.com/office/drawing/2014/main" id="{EB09849A-7D0C-4F36-A0D6-6BD64C50E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22" name="Content Placeholder 2">
            <a:extLst>
              <a:ext uri="{FF2B5EF4-FFF2-40B4-BE49-F238E27FC236}">
                <a16:creationId xmlns:a16="http://schemas.microsoft.com/office/drawing/2014/main" id="{2519C39D-424A-9DDC-0578-5F1E957E0E23}"/>
              </a:ext>
            </a:extLst>
          </p:cNvPr>
          <p:cNvGraphicFramePr>
            <a:graphicFrameLocks noGrp="1"/>
          </p:cNvGraphicFramePr>
          <p:nvPr>
            <p:ph idx="1"/>
            <p:extLst>
              <p:ext uri="{D42A27DB-BD31-4B8C-83A1-F6EECF244321}">
                <p14:modId xmlns:p14="http://schemas.microsoft.com/office/powerpoint/2010/main" val="180301803"/>
              </p:ext>
            </p:extLst>
          </p:nvPr>
        </p:nvGraphicFramePr>
        <p:xfrm>
          <a:off x="1130270" y="2479246"/>
          <a:ext cx="9604375" cy="3718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6394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02041-3A0A-74BF-D5CD-29333101D35F}"/>
              </a:ext>
            </a:extLst>
          </p:cNvPr>
          <p:cNvSpPr>
            <a:spLocks noGrp="1"/>
          </p:cNvSpPr>
          <p:nvPr>
            <p:ph type="title"/>
          </p:nvPr>
        </p:nvSpPr>
        <p:spPr/>
        <p:txBody>
          <a:bodyPr/>
          <a:lstStyle/>
          <a:p>
            <a:r>
              <a:rPr lang="en-US" dirty="0"/>
              <a:t>Examples of clear hypotheses </a:t>
            </a:r>
          </a:p>
        </p:txBody>
      </p:sp>
      <p:sp>
        <p:nvSpPr>
          <p:cNvPr id="3" name="Content Placeholder 2">
            <a:extLst>
              <a:ext uri="{FF2B5EF4-FFF2-40B4-BE49-F238E27FC236}">
                <a16:creationId xmlns:a16="http://schemas.microsoft.com/office/drawing/2014/main" id="{C25BE1D6-404A-AF99-A152-ECF05CAEB066}"/>
              </a:ext>
            </a:extLst>
          </p:cNvPr>
          <p:cNvSpPr>
            <a:spLocks noGrp="1"/>
          </p:cNvSpPr>
          <p:nvPr>
            <p:ph idx="1"/>
          </p:nvPr>
        </p:nvSpPr>
        <p:spPr>
          <a:xfrm>
            <a:off x="172995" y="1742304"/>
            <a:ext cx="11911913" cy="4311178"/>
          </a:xfrm>
        </p:spPr>
        <p:txBody>
          <a:bodyPr>
            <a:normAutofit fontScale="85000" lnSpcReduction="10000"/>
          </a:bodyPr>
          <a:lstStyle/>
          <a:p>
            <a:pPr algn="just"/>
            <a:r>
              <a:rPr lang="en-MY" i="1" dirty="0"/>
              <a:t>H0. There is no relationship between using AI tools and EFL learners’ academic writing. </a:t>
            </a:r>
          </a:p>
          <a:p>
            <a:pPr algn="just"/>
            <a:r>
              <a:rPr lang="en-MY" i="1" dirty="0"/>
              <a:t>H1. There is a significant positive relationship between using AI tools and EFL learners’ academic writing. </a:t>
            </a:r>
          </a:p>
          <a:p>
            <a:pPr marL="0" indent="0" algn="just">
              <a:buNone/>
            </a:pPr>
            <a:r>
              <a:rPr lang="en-MY" i="1" dirty="0"/>
              <a:t>These two examples can be answered with: </a:t>
            </a:r>
          </a:p>
          <a:p>
            <a:pPr algn="just"/>
            <a:r>
              <a:rPr lang="en-MY" b="1" dirty="0">
                <a:solidFill>
                  <a:srgbClr val="FFFF00"/>
                </a:solidFill>
              </a:rPr>
              <a:t>Correlation Analysis </a:t>
            </a:r>
            <a:r>
              <a:rPr lang="en-MY" dirty="0"/>
              <a:t>(</a:t>
            </a:r>
            <a:r>
              <a:rPr lang="en-MY" dirty="0">
                <a:solidFill>
                  <a:srgbClr val="00B0F0"/>
                </a:solidFill>
              </a:rPr>
              <a:t>Pearson Correlation Coefficient </a:t>
            </a:r>
            <a:r>
              <a:rPr lang="en-MY" dirty="0"/>
              <a:t>if data distributed normally</a:t>
            </a:r>
            <a:r>
              <a:rPr lang="en-MY" i="1" dirty="0"/>
              <a:t>; </a:t>
            </a:r>
            <a:r>
              <a:rPr lang="en-MY" dirty="0">
                <a:solidFill>
                  <a:srgbClr val="00B0F0"/>
                </a:solidFill>
              </a:rPr>
              <a:t>Spearman Rank Correlation</a:t>
            </a:r>
            <a:r>
              <a:rPr lang="en-MY" b="1" dirty="0"/>
              <a:t> if</a:t>
            </a:r>
            <a:r>
              <a:rPr lang="en-MY" dirty="0"/>
              <a:t> the data is not normally distributed)</a:t>
            </a:r>
          </a:p>
          <a:p>
            <a:pPr algn="just"/>
            <a:r>
              <a:rPr lang="en-MY" b="1" dirty="0">
                <a:solidFill>
                  <a:srgbClr val="FFFF00"/>
                </a:solidFill>
              </a:rPr>
              <a:t>Regression Analysis </a:t>
            </a:r>
            <a:r>
              <a:rPr lang="en-MY" b="1" dirty="0"/>
              <a:t>(</a:t>
            </a:r>
            <a:r>
              <a:rPr lang="en-MY" b="1" dirty="0">
                <a:solidFill>
                  <a:srgbClr val="00B0F0"/>
                </a:solidFill>
              </a:rPr>
              <a:t>Simple Linear Regression </a:t>
            </a:r>
            <a:r>
              <a:rPr lang="en-MY" dirty="0"/>
              <a:t>to predict the dependent variable (academic writing performance) based on the independent variable (use of AI tools) by assessing the </a:t>
            </a:r>
            <a:r>
              <a:rPr lang="en-MY" dirty="0">
                <a:solidFill>
                  <a:srgbClr val="00B0F0"/>
                </a:solidFill>
              </a:rPr>
              <a:t>strength</a:t>
            </a:r>
            <a:r>
              <a:rPr lang="en-MY" dirty="0"/>
              <a:t> and </a:t>
            </a:r>
            <a:r>
              <a:rPr lang="en-MY" dirty="0">
                <a:solidFill>
                  <a:srgbClr val="00B0F0"/>
                </a:solidFill>
              </a:rPr>
              <a:t>nature</a:t>
            </a:r>
            <a:r>
              <a:rPr lang="en-MY" dirty="0"/>
              <a:t> of the relationship.</a:t>
            </a:r>
          </a:p>
          <a:p>
            <a:pPr algn="just"/>
            <a:r>
              <a:rPr lang="en-MY" b="1" dirty="0">
                <a:solidFill>
                  <a:srgbClr val="FFFF00"/>
                </a:solidFill>
              </a:rPr>
              <a:t>T-tests </a:t>
            </a:r>
            <a:r>
              <a:rPr lang="en-MY" b="1" dirty="0"/>
              <a:t>[</a:t>
            </a:r>
            <a:r>
              <a:rPr lang="en-MY" b="1" dirty="0">
                <a:solidFill>
                  <a:srgbClr val="00B0F0"/>
                </a:solidFill>
              </a:rPr>
              <a:t>Independent Samples T-test</a:t>
            </a:r>
            <a:r>
              <a:rPr lang="en-MY" dirty="0">
                <a:solidFill>
                  <a:srgbClr val="00B0F0"/>
                </a:solidFill>
              </a:rPr>
              <a:t> </a:t>
            </a:r>
            <a:r>
              <a:rPr lang="en-MY" dirty="0"/>
              <a:t>if we categorize EFL learners into two groups (those who use AI tools and those who do not) to compare their academic writing scores and see if there’s a significant difference)</a:t>
            </a:r>
          </a:p>
          <a:p>
            <a:pPr algn="just"/>
            <a:r>
              <a:rPr lang="en-MY" dirty="0">
                <a:solidFill>
                  <a:srgbClr val="FFFF00"/>
                </a:solidFill>
              </a:rPr>
              <a:t> </a:t>
            </a:r>
            <a:r>
              <a:rPr lang="en-MY" b="1" dirty="0">
                <a:solidFill>
                  <a:srgbClr val="FFFF00"/>
                </a:solidFill>
              </a:rPr>
              <a:t>ANOVA </a:t>
            </a:r>
            <a:r>
              <a:rPr lang="en-MY" dirty="0"/>
              <a:t>if there are </a:t>
            </a:r>
            <a:r>
              <a:rPr lang="en-MY" dirty="0">
                <a:solidFill>
                  <a:srgbClr val="00B0F0"/>
                </a:solidFill>
              </a:rPr>
              <a:t>multiple levels </a:t>
            </a:r>
            <a:r>
              <a:rPr lang="en-MY" dirty="0"/>
              <a:t>of AI tool usage (e.g., no use, moderate use, high use) to </a:t>
            </a:r>
            <a:r>
              <a:rPr lang="en-MY" dirty="0">
                <a:solidFill>
                  <a:srgbClr val="00B0F0"/>
                </a:solidFill>
              </a:rPr>
              <a:t>compare mea</a:t>
            </a:r>
            <a:r>
              <a:rPr lang="en-MY" dirty="0"/>
              <a:t>ns across these groups.</a:t>
            </a:r>
          </a:p>
          <a:p>
            <a:endParaRPr lang="en-MY" dirty="0"/>
          </a:p>
          <a:p>
            <a:endParaRPr lang="en-MY" i="1" dirty="0"/>
          </a:p>
          <a:p>
            <a:endParaRPr lang="en-US" dirty="0"/>
          </a:p>
        </p:txBody>
      </p:sp>
      <p:sp>
        <p:nvSpPr>
          <p:cNvPr id="4" name="Date Placeholder 3">
            <a:extLst>
              <a:ext uri="{FF2B5EF4-FFF2-40B4-BE49-F238E27FC236}">
                <a16:creationId xmlns:a16="http://schemas.microsoft.com/office/drawing/2014/main" id="{C0A9388D-1524-E90F-9B37-A9386637D34D}"/>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896BB98A-AA47-7E64-9106-615D20CB7C63}"/>
              </a:ext>
            </a:extLst>
          </p:cNvPr>
          <p:cNvSpPr>
            <a:spLocks noGrp="1"/>
          </p:cNvSpPr>
          <p:nvPr>
            <p:ph type="sldNum" sz="quarter" idx="12"/>
          </p:nvPr>
        </p:nvSpPr>
        <p:spPr/>
        <p:txBody>
          <a:bodyPr/>
          <a:lstStyle/>
          <a:p>
            <a:fld id="{9D4C46D7-950B-48AB-B9F2-3A5EE88EED45}" type="slidenum">
              <a:rPr lang="en-MY" smtClean="0"/>
              <a:t>26</a:t>
            </a:fld>
            <a:endParaRPr lang="en-MY"/>
          </a:p>
        </p:txBody>
      </p:sp>
      <p:sp>
        <p:nvSpPr>
          <p:cNvPr id="7" name="TextBox 6">
            <a:extLst>
              <a:ext uri="{FF2B5EF4-FFF2-40B4-BE49-F238E27FC236}">
                <a16:creationId xmlns:a16="http://schemas.microsoft.com/office/drawing/2014/main" id="{05369A19-54D9-AD5A-68FC-906D4922DDF1}"/>
              </a:ext>
            </a:extLst>
          </p:cNvPr>
          <p:cNvSpPr txBox="1"/>
          <p:nvPr/>
        </p:nvSpPr>
        <p:spPr>
          <a:xfrm>
            <a:off x="172995" y="6344936"/>
            <a:ext cx="11158151" cy="369332"/>
          </a:xfrm>
          <a:prstGeom prst="rect">
            <a:avLst/>
          </a:prstGeom>
          <a:noFill/>
        </p:spPr>
        <p:txBody>
          <a:bodyPr wrap="square">
            <a:spAutoFit/>
          </a:bodyPr>
          <a:lstStyle/>
          <a:p>
            <a:r>
              <a:rPr lang="en-US" dirty="0">
                <a:solidFill>
                  <a:srgbClr val="00B0F0"/>
                </a:solidFill>
              </a:rPr>
              <a:t>NOTE: THE CONTENT AND DATA ARE ONLY FOR EXEMPLIFICATION PURPOSE. </a:t>
            </a:r>
          </a:p>
        </p:txBody>
      </p:sp>
    </p:spTree>
    <p:extLst>
      <p:ext uri="{BB962C8B-B14F-4D97-AF65-F5344CB8AC3E}">
        <p14:creationId xmlns:p14="http://schemas.microsoft.com/office/powerpoint/2010/main" val="61285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7F4B9-70F2-78AC-EE85-9D2EE3751123}"/>
              </a:ext>
            </a:extLst>
          </p:cNvPr>
          <p:cNvSpPr>
            <a:spLocks noGrp="1"/>
          </p:cNvSpPr>
          <p:nvPr>
            <p:ph type="title"/>
          </p:nvPr>
        </p:nvSpPr>
        <p:spPr/>
        <p:txBody>
          <a:bodyPr/>
          <a:lstStyle/>
          <a:p>
            <a:r>
              <a:rPr lang="en-MY" b="1" dirty="0"/>
              <a:t>Note on Selection of Tests</a:t>
            </a:r>
            <a:r>
              <a:rPr lang="en-MY" dirty="0"/>
              <a:t> </a:t>
            </a:r>
            <a:endParaRPr lang="en-US" dirty="0"/>
          </a:p>
        </p:txBody>
      </p:sp>
      <p:sp>
        <p:nvSpPr>
          <p:cNvPr id="3" name="Content Placeholder 2">
            <a:extLst>
              <a:ext uri="{FF2B5EF4-FFF2-40B4-BE49-F238E27FC236}">
                <a16:creationId xmlns:a16="http://schemas.microsoft.com/office/drawing/2014/main" id="{3D10573E-A5DE-2509-4D75-51183B756B14}"/>
              </a:ext>
            </a:extLst>
          </p:cNvPr>
          <p:cNvSpPr>
            <a:spLocks noGrp="1"/>
          </p:cNvSpPr>
          <p:nvPr>
            <p:ph idx="1"/>
          </p:nvPr>
        </p:nvSpPr>
        <p:spPr>
          <a:xfrm>
            <a:off x="321276" y="2015732"/>
            <a:ext cx="11528853" cy="3804300"/>
          </a:xfrm>
        </p:spPr>
        <p:txBody>
          <a:bodyPr>
            <a:normAutofit/>
          </a:bodyPr>
          <a:lstStyle/>
          <a:p>
            <a:pPr algn="just"/>
            <a:r>
              <a:rPr lang="en-MY" dirty="0"/>
              <a:t>The choice of statistical test depends on the </a:t>
            </a:r>
            <a:r>
              <a:rPr lang="en-MY" dirty="0">
                <a:solidFill>
                  <a:srgbClr val="00B0F0"/>
                </a:solidFill>
              </a:rPr>
              <a:t>data distribution, measurement levels of the variables, and the specific nature of the hypotheses</a:t>
            </a:r>
            <a:r>
              <a:rPr lang="en-MY" dirty="0"/>
              <a:t>. It's essential to conduct preliminary tests (like normality tests, i.e., visual inspection and statistical test such as Shapiro-Wilk test in SPSS) to determine the appropriate analysis method.</a:t>
            </a:r>
          </a:p>
          <a:p>
            <a:pPr algn="just"/>
            <a:endParaRPr lang="en-MY" b="1" dirty="0"/>
          </a:p>
          <a:p>
            <a:pPr algn="just"/>
            <a:r>
              <a:rPr lang="en-MY" b="1" dirty="0"/>
              <a:t>Software Tools</a:t>
            </a:r>
            <a:r>
              <a:rPr lang="en-MY" dirty="0"/>
              <a:t>: These analyses can be performed using statistical software such as </a:t>
            </a:r>
            <a:r>
              <a:rPr lang="en-MY" dirty="0">
                <a:solidFill>
                  <a:srgbClr val="00B0F0"/>
                </a:solidFill>
              </a:rPr>
              <a:t>SPSS, R, Python, or Excel</a:t>
            </a:r>
            <a:r>
              <a:rPr lang="en-MY" dirty="0"/>
              <a:t>, which provide built-in functions for conducting these tests.</a:t>
            </a:r>
            <a:endParaRPr lang="en-US" dirty="0"/>
          </a:p>
        </p:txBody>
      </p:sp>
      <p:sp>
        <p:nvSpPr>
          <p:cNvPr id="4" name="Date Placeholder 3">
            <a:extLst>
              <a:ext uri="{FF2B5EF4-FFF2-40B4-BE49-F238E27FC236}">
                <a16:creationId xmlns:a16="http://schemas.microsoft.com/office/drawing/2014/main" id="{32C57D10-4554-41B5-C0B2-3D24B673A2B4}"/>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D883825A-9CEF-6AE8-791B-85CF53E63648}"/>
              </a:ext>
            </a:extLst>
          </p:cNvPr>
          <p:cNvSpPr>
            <a:spLocks noGrp="1"/>
          </p:cNvSpPr>
          <p:nvPr>
            <p:ph type="sldNum" sz="quarter" idx="12"/>
          </p:nvPr>
        </p:nvSpPr>
        <p:spPr/>
        <p:txBody>
          <a:bodyPr/>
          <a:lstStyle/>
          <a:p>
            <a:fld id="{9D4C46D7-950B-48AB-B9F2-3A5EE88EED45}" type="slidenum">
              <a:rPr lang="en-MY" smtClean="0"/>
              <a:t>27</a:t>
            </a:fld>
            <a:endParaRPr lang="en-MY"/>
          </a:p>
        </p:txBody>
      </p:sp>
    </p:spTree>
    <p:extLst>
      <p:ext uri="{BB962C8B-B14F-4D97-AF65-F5344CB8AC3E}">
        <p14:creationId xmlns:p14="http://schemas.microsoft.com/office/powerpoint/2010/main" val="17345996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662F-5D4B-B2EC-92A3-A55A548C1D1A}"/>
              </a:ext>
            </a:extLst>
          </p:cNvPr>
          <p:cNvSpPr>
            <a:spLocks noGrp="1"/>
          </p:cNvSpPr>
          <p:nvPr>
            <p:ph type="title"/>
          </p:nvPr>
        </p:nvSpPr>
        <p:spPr>
          <a:xfrm>
            <a:off x="1451579" y="639571"/>
            <a:ext cx="10260361" cy="1049235"/>
          </a:xfrm>
        </p:spPr>
        <p:txBody>
          <a:bodyPr>
            <a:normAutofit/>
          </a:bodyPr>
          <a:lstStyle/>
          <a:p>
            <a:r>
              <a:rPr lang="en-MY" sz="2800" dirty="0"/>
              <a:t>Complex hypotheses: Multi-Variable Interactions</a:t>
            </a:r>
            <a:endParaRPr lang="en-US" sz="2800" dirty="0"/>
          </a:p>
        </p:txBody>
      </p:sp>
      <p:sp>
        <p:nvSpPr>
          <p:cNvPr id="3" name="Content Placeholder 2">
            <a:extLst>
              <a:ext uri="{FF2B5EF4-FFF2-40B4-BE49-F238E27FC236}">
                <a16:creationId xmlns:a16="http://schemas.microsoft.com/office/drawing/2014/main" id="{358CCD97-22AE-3DBF-E9AA-82188C06CBE0}"/>
              </a:ext>
            </a:extLst>
          </p:cNvPr>
          <p:cNvSpPr>
            <a:spLocks noGrp="1"/>
          </p:cNvSpPr>
          <p:nvPr>
            <p:ph idx="1"/>
          </p:nvPr>
        </p:nvSpPr>
        <p:spPr>
          <a:xfrm>
            <a:off x="234779" y="1853754"/>
            <a:ext cx="11726562" cy="4199727"/>
          </a:xfrm>
        </p:spPr>
        <p:txBody>
          <a:bodyPr>
            <a:normAutofit fontScale="92500" lnSpcReduction="20000"/>
          </a:bodyPr>
          <a:lstStyle/>
          <a:p>
            <a:pPr algn="just"/>
            <a:r>
              <a:rPr lang="en-US" dirty="0"/>
              <a:t>Examples </a:t>
            </a:r>
          </a:p>
          <a:p>
            <a:pPr algn="just"/>
            <a:r>
              <a:rPr lang="en-MY" b="1" dirty="0">
                <a:solidFill>
                  <a:srgbClr val="FFFF00"/>
                </a:solidFill>
              </a:rPr>
              <a:t>Complexity Factors</a:t>
            </a:r>
            <a:r>
              <a:rPr lang="en-MY" dirty="0">
                <a:solidFill>
                  <a:srgbClr val="FFFF00"/>
                </a:solidFill>
              </a:rPr>
              <a:t>:</a:t>
            </a:r>
          </a:p>
          <a:p>
            <a:pPr lvl="1" algn="just"/>
            <a:r>
              <a:rPr lang="en-MY" b="1" dirty="0">
                <a:solidFill>
                  <a:srgbClr val="FFFF00"/>
                </a:solidFill>
              </a:rPr>
              <a:t>*Moderators</a:t>
            </a:r>
            <a:r>
              <a:rPr lang="en-MY" dirty="0">
                <a:solidFill>
                  <a:srgbClr val="FFFF00"/>
                </a:solidFill>
              </a:rPr>
              <a:t>: </a:t>
            </a:r>
            <a:r>
              <a:rPr lang="en-MY" dirty="0"/>
              <a:t>The influence of parental involvement complicates the direct relationship between AI tools use and EFL learners’ academic writing performance. </a:t>
            </a:r>
          </a:p>
          <a:p>
            <a:pPr lvl="2" algn="just"/>
            <a:r>
              <a:rPr lang="en-MY" b="1" i="1" dirty="0"/>
              <a:t>H1</a:t>
            </a:r>
            <a:r>
              <a:rPr lang="en-MY" i="1" dirty="0"/>
              <a:t>: The relationship between the use of AI tools and EFL learners’ academic writing performance is significantly moderated by parental involvement [i.e., The higher levels of parental involvement strengthen the positive relationship between AI tool usage and EFL learners’ writing performance].</a:t>
            </a:r>
          </a:p>
          <a:p>
            <a:pPr lvl="2" algn="just"/>
            <a:r>
              <a:rPr lang="en-MY" dirty="0"/>
              <a:t>AI Tools Usage → EFL Learners' Academic Writing Performance ↑ Parental Involvement</a:t>
            </a:r>
            <a:endParaRPr lang="en-MY" i="1" dirty="0"/>
          </a:p>
          <a:p>
            <a:pPr lvl="2" algn="just"/>
            <a:endParaRPr lang="en-MY" i="1" dirty="0"/>
          </a:p>
          <a:p>
            <a:pPr lvl="1" algn="just"/>
            <a:r>
              <a:rPr lang="en-MY" b="1" dirty="0">
                <a:solidFill>
                  <a:srgbClr val="FFFF00"/>
                </a:solidFill>
              </a:rPr>
              <a:t>**Mediators</a:t>
            </a:r>
            <a:r>
              <a:rPr lang="en-MY" dirty="0">
                <a:solidFill>
                  <a:srgbClr val="FFFF00"/>
                </a:solidFill>
              </a:rPr>
              <a:t>: </a:t>
            </a:r>
            <a:r>
              <a:rPr lang="en-MY" dirty="0"/>
              <a:t>The role of anxiety levels as a mediator adds another layer of analysis.</a:t>
            </a:r>
          </a:p>
          <a:p>
            <a:pPr lvl="2" algn="just"/>
            <a:r>
              <a:rPr lang="en-MY" b="1" i="1" dirty="0"/>
              <a:t>H1. </a:t>
            </a:r>
            <a:r>
              <a:rPr lang="en-MY" i="1" dirty="0"/>
              <a:t>Anxiety levels mediate the relationship between the use of AI tools and EFL learners’ academic writing performance [i.e., Increased use of AI tools leads to lower anxiety levels, which in turn results in higher academic writing performance among EFL learners].</a:t>
            </a:r>
          </a:p>
          <a:p>
            <a:pPr lvl="2" algn="just"/>
            <a:r>
              <a:rPr lang="en-MY" dirty="0"/>
              <a:t>AI Tools Usage → Anxiety Levels → EFL Learners' Academic Writing Performance</a:t>
            </a:r>
          </a:p>
          <a:p>
            <a:pPr marL="914400" lvl="2" indent="0">
              <a:buNone/>
            </a:pPr>
            <a:endParaRPr lang="en-MY" i="1" dirty="0"/>
          </a:p>
          <a:p>
            <a:endParaRPr lang="en-US" dirty="0"/>
          </a:p>
        </p:txBody>
      </p:sp>
      <p:sp>
        <p:nvSpPr>
          <p:cNvPr id="4" name="Date Placeholder 3">
            <a:extLst>
              <a:ext uri="{FF2B5EF4-FFF2-40B4-BE49-F238E27FC236}">
                <a16:creationId xmlns:a16="http://schemas.microsoft.com/office/drawing/2014/main" id="{CC40A3AE-ADD6-74C9-7211-F28A4CF602B4}"/>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C139DC10-DC5A-2227-4BF0-9150C2A39A8A}"/>
              </a:ext>
            </a:extLst>
          </p:cNvPr>
          <p:cNvSpPr>
            <a:spLocks noGrp="1"/>
          </p:cNvSpPr>
          <p:nvPr>
            <p:ph type="sldNum" sz="quarter" idx="12"/>
          </p:nvPr>
        </p:nvSpPr>
        <p:spPr/>
        <p:txBody>
          <a:bodyPr/>
          <a:lstStyle/>
          <a:p>
            <a:fld id="{9D4C46D7-950B-48AB-B9F2-3A5EE88EED45}" type="slidenum">
              <a:rPr lang="en-MY" smtClean="0"/>
              <a:t>28</a:t>
            </a:fld>
            <a:endParaRPr lang="en-MY"/>
          </a:p>
        </p:txBody>
      </p:sp>
      <p:sp>
        <p:nvSpPr>
          <p:cNvPr id="6" name="TextBox 5">
            <a:extLst>
              <a:ext uri="{FF2B5EF4-FFF2-40B4-BE49-F238E27FC236}">
                <a16:creationId xmlns:a16="http://schemas.microsoft.com/office/drawing/2014/main" id="{C2334692-39DA-EA98-3817-B36574DF1ACE}"/>
              </a:ext>
            </a:extLst>
          </p:cNvPr>
          <p:cNvSpPr txBox="1"/>
          <p:nvPr/>
        </p:nvSpPr>
        <p:spPr>
          <a:xfrm>
            <a:off x="-106226" y="6099777"/>
            <a:ext cx="12298226" cy="830997"/>
          </a:xfrm>
          <a:prstGeom prst="rect">
            <a:avLst/>
          </a:prstGeom>
          <a:noFill/>
        </p:spPr>
        <p:txBody>
          <a:bodyPr wrap="square" rtlCol="0">
            <a:spAutoFit/>
          </a:bodyPr>
          <a:lstStyle/>
          <a:p>
            <a:r>
              <a:rPr lang="en-MY" sz="1600" i="1" dirty="0">
                <a:solidFill>
                  <a:srgbClr val="FFFF00"/>
                </a:solidFill>
              </a:rPr>
              <a:t>*A moderator affects the </a:t>
            </a:r>
            <a:r>
              <a:rPr lang="en-MY" sz="1600" b="1" i="1" dirty="0">
                <a:solidFill>
                  <a:srgbClr val="FFFF00"/>
                </a:solidFill>
              </a:rPr>
              <a:t>strength or direction </a:t>
            </a:r>
            <a:r>
              <a:rPr lang="en-MY" sz="1600" i="1" dirty="0">
                <a:solidFill>
                  <a:srgbClr val="FFFF00"/>
                </a:solidFill>
              </a:rPr>
              <a:t>of the relationship between an independent variable and a dependent variable. Test by </a:t>
            </a:r>
            <a:r>
              <a:rPr lang="en-MY" sz="1600" dirty="0"/>
              <a:t>Hierarchical Multiple Regression Analysis or SEM</a:t>
            </a:r>
            <a:endParaRPr lang="en-MY" sz="1600" i="1" dirty="0">
              <a:solidFill>
                <a:srgbClr val="FFFF00"/>
              </a:solidFill>
            </a:endParaRPr>
          </a:p>
          <a:p>
            <a:r>
              <a:rPr lang="en-MY" sz="1600" i="1" dirty="0">
                <a:solidFill>
                  <a:srgbClr val="FFFF00"/>
                </a:solidFill>
              </a:rPr>
              <a:t>**A mediator explains </a:t>
            </a:r>
            <a:r>
              <a:rPr lang="en-MY" sz="1600" b="1" i="1" dirty="0">
                <a:solidFill>
                  <a:srgbClr val="FFFF00"/>
                </a:solidFill>
              </a:rPr>
              <a:t>how</a:t>
            </a:r>
            <a:r>
              <a:rPr lang="en-MY" sz="1600" i="1" dirty="0">
                <a:solidFill>
                  <a:srgbClr val="FFFF00"/>
                </a:solidFill>
              </a:rPr>
              <a:t> or </a:t>
            </a:r>
            <a:r>
              <a:rPr lang="en-MY" sz="1600" b="1" i="1" dirty="0">
                <a:solidFill>
                  <a:srgbClr val="FFFF00"/>
                </a:solidFill>
              </a:rPr>
              <a:t>why</a:t>
            </a:r>
            <a:r>
              <a:rPr lang="en-MY" sz="1600" i="1" dirty="0">
                <a:solidFill>
                  <a:srgbClr val="FFFF00"/>
                </a:solidFill>
              </a:rPr>
              <a:t> one variable affects another. Test by </a:t>
            </a:r>
            <a:r>
              <a:rPr lang="en-MY" sz="1600" dirty="0"/>
              <a:t>Baron and Kenny's Four Steps or SEM</a:t>
            </a:r>
            <a:endParaRPr lang="en-MY" sz="1600" i="1" dirty="0">
              <a:solidFill>
                <a:srgbClr val="FFFF00"/>
              </a:solidFill>
            </a:endParaRPr>
          </a:p>
        </p:txBody>
      </p:sp>
    </p:spTree>
    <p:extLst>
      <p:ext uri="{BB962C8B-B14F-4D97-AF65-F5344CB8AC3E}">
        <p14:creationId xmlns:p14="http://schemas.microsoft.com/office/powerpoint/2010/main" val="930466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47CF-A930-E9C4-5A16-60FB5A88B115}"/>
              </a:ext>
            </a:extLst>
          </p:cNvPr>
          <p:cNvSpPr>
            <a:spLocks noGrp="1"/>
          </p:cNvSpPr>
          <p:nvPr>
            <p:ph type="title"/>
          </p:nvPr>
        </p:nvSpPr>
        <p:spPr/>
        <p:txBody>
          <a:bodyPr/>
          <a:lstStyle/>
          <a:p>
            <a:r>
              <a:rPr lang="en-MY" dirty="0">
                <a:latin typeface="Aptos" panose="020B0004020202020204" pitchFamily="34" charset="0"/>
              </a:rPr>
              <a:t>significance of the study</a:t>
            </a:r>
            <a:br>
              <a:rPr lang="en-US" dirty="0"/>
            </a:br>
            <a:endParaRPr lang="en-US" dirty="0"/>
          </a:p>
        </p:txBody>
      </p:sp>
      <p:sp>
        <p:nvSpPr>
          <p:cNvPr id="3" name="Content Placeholder 2">
            <a:extLst>
              <a:ext uri="{FF2B5EF4-FFF2-40B4-BE49-F238E27FC236}">
                <a16:creationId xmlns:a16="http://schemas.microsoft.com/office/drawing/2014/main" id="{3C35120C-A5DD-FD18-7E72-536BF60BC6A3}"/>
              </a:ext>
            </a:extLst>
          </p:cNvPr>
          <p:cNvSpPr>
            <a:spLocks noGrp="1"/>
          </p:cNvSpPr>
          <p:nvPr>
            <p:ph idx="1"/>
          </p:nvPr>
        </p:nvSpPr>
        <p:spPr>
          <a:xfrm>
            <a:off x="284205" y="1556952"/>
            <a:ext cx="11701849" cy="4496530"/>
          </a:xfrm>
        </p:spPr>
        <p:txBody>
          <a:bodyPr>
            <a:normAutofit fontScale="70000" lnSpcReduction="20000"/>
          </a:bodyPr>
          <a:lstStyle/>
          <a:p>
            <a:r>
              <a:rPr lang="en-MY" b="1" dirty="0">
                <a:solidFill>
                  <a:srgbClr val="FFFF00"/>
                </a:solidFill>
              </a:rPr>
              <a:t>Contribution to Knowledge</a:t>
            </a:r>
          </a:p>
          <a:p>
            <a:pPr lvl="1" algn="just"/>
            <a:r>
              <a:rPr lang="en-MY" i="1" dirty="0"/>
              <a:t>This study contributes to the existing body of knowledge by providing a nuanced understanding of how AI tools impact EFL learners' academic writing performance. Previous research has primarily focused on the efficacy of AI tools in language learning (e.g. </a:t>
            </a:r>
            <a:r>
              <a:rPr lang="en-MY" i="1" dirty="0">
                <a:solidFill>
                  <a:srgbClr val="00B0F0"/>
                </a:solidFill>
              </a:rPr>
              <a:t>EVIDENCE</a:t>
            </a:r>
            <a:r>
              <a:rPr lang="en-MY" i="1" dirty="0"/>
              <a:t>), but this study uniquely explores the moderating effects of parental involvement and the mediating role of anxiety. Potential findings could amplify the positive effects of AI tool usage on academic writing, revealing a previously unexplored intersection in educational technology research.</a:t>
            </a:r>
          </a:p>
          <a:p>
            <a:pPr algn="just"/>
            <a:r>
              <a:rPr lang="en-MY" b="1" dirty="0">
                <a:solidFill>
                  <a:srgbClr val="FFFF00"/>
                </a:solidFill>
              </a:rPr>
              <a:t>Theoretical </a:t>
            </a:r>
          </a:p>
          <a:p>
            <a:pPr algn="just"/>
            <a:endParaRPr lang="en-MY" b="1" dirty="0">
              <a:solidFill>
                <a:srgbClr val="FFFF00"/>
              </a:solidFill>
            </a:endParaRPr>
          </a:p>
          <a:p>
            <a:pPr algn="just"/>
            <a:r>
              <a:rPr lang="en-MY" dirty="0"/>
              <a:t>Theoretical frameworks surrounding technology-enhanced learning and academic performance are further developed through this research. By integrating models of parental involvement and self-regulated learning, the study proposes a new theoretical lens that emphasizes the social context of AI tool usage. If parental engagement correlates with improved writing performance when AI tools are utilized, existing theories that focus solely on individual learner characteristics can be challenged (</a:t>
            </a:r>
            <a:r>
              <a:rPr lang="en-MY" dirty="0">
                <a:solidFill>
                  <a:srgbClr val="00B0F0"/>
                </a:solidFill>
              </a:rPr>
              <a:t>EVIDENCE</a:t>
            </a:r>
            <a:r>
              <a:rPr lang="en-MY" dirty="0"/>
              <a:t>).</a:t>
            </a:r>
            <a:endParaRPr lang="en-MY" b="1" dirty="0"/>
          </a:p>
          <a:p>
            <a:pPr algn="just"/>
            <a:r>
              <a:rPr lang="en-MY" b="1" dirty="0">
                <a:solidFill>
                  <a:srgbClr val="FFFF00"/>
                </a:solidFill>
              </a:rPr>
              <a:t>Practical </a:t>
            </a:r>
          </a:p>
          <a:p>
            <a:pPr algn="just"/>
            <a:r>
              <a:rPr lang="en-MY" i="1" dirty="0"/>
              <a:t>This study offers practical strategies for educators and policymakers to optimize the use of AI tools in language learning environments. For instance, some studies suggest that workshops aimed at increasing parental involvement could enhance students' writing performance by maximizing the effectiveness of AI tools. A pilot program implemented in three schools showed a 25% increase in student writing scores when parents were actively involved in AI-assisted learning (</a:t>
            </a:r>
            <a:r>
              <a:rPr lang="en-MY" dirty="0">
                <a:solidFill>
                  <a:srgbClr val="00B0F0"/>
                </a:solidFill>
              </a:rPr>
              <a:t>EVIDENCE</a:t>
            </a:r>
            <a:r>
              <a:rPr lang="en-MY" i="1" dirty="0"/>
              <a:t>).</a:t>
            </a:r>
          </a:p>
          <a:p>
            <a:endParaRPr lang="en-MY" dirty="0"/>
          </a:p>
        </p:txBody>
      </p:sp>
      <p:sp>
        <p:nvSpPr>
          <p:cNvPr id="4" name="Date Placeholder 3">
            <a:extLst>
              <a:ext uri="{FF2B5EF4-FFF2-40B4-BE49-F238E27FC236}">
                <a16:creationId xmlns:a16="http://schemas.microsoft.com/office/drawing/2014/main" id="{9E1F3513-1D64-CFFD-4250-D685454A7531}"/>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31F27303-4922-F73A-ECCE-A6AD162B0902}"/>
              </a:ext>
            </a:extLst>
          </p:cNvPr>
          <p:cNvSpPr>
            <a:spLocks noGrp="1"/>
          </p:cNvSpPr>
          <p:nvPr>
            <p:ph type="sldNum" sz="quarter" idx="12"/>
          </p:nvPr>
        </p:nvSpPr>
        <p:spPr/>
        <p:txBody>
          <a:bodyPr/>
          <a:lstStyle/>
          <a:p>
            <a:fld id="{9D4C46D7-950B-48AB-B9F2-3A5EE88EED45}" type="slidenum">
              <a:rPr lang="en-MY" smtClean="0"/>
              <a:t>29</a:t>
            </a:fld>
            <a:endParaRPr lang="en-MY"/>
          </a:p>
        </p:txBody>
      </p:sp>
      <p:sp>
        <p:nvSpPr>
          <p:cNvPr id="7" name="TextBox 6">
            <a:extLst>
              <a:ext uri="{FF2B5EF4-FFF2-40B4-BE49-F238E27FC236}">
                <a16:creationId xmlns:a16="http://schemas.microsoft.com/office/drawing/2014/main" id="{2F9998B1-0B48-1ABF-BD00-73BC8A6942F3}"/>
              </a:ext>
            </a:extLst>
          </p:cNvPr>
          <p:cNvSpPr txBox="1"/>
          <p:nvPr/>
        </p:nvSpPr>
        <p:spPr>
          <a:xfrm>
            <a:off x="1655805" y="6324532"/>
            <a:ext cx="8632491" cy="646331"/>
          </a:xfrm>
          <a:prstGeom prst="rect">
            <a:avLst/>
          </a:prstGeom>
          <a:noFill/>
        </p:spPr>
        <p:txBody>
          <a:bodyPr wrap="none" rtlCol="0">
            <a:spAutoFit/>
          </a:bodyPr>
          <a:lstStyle/>
          <a:p>
            <a:r>
              <a:rPr lang="en-US" dirty="0">
                <a:solidFill>
                  <a:srgbClr val="00B0F0"/>
                </a:solidFill>
              </a:rPr>
              <a:t>NOTE: THE CONTENT AND DATA ARE ONLY FOR EXEMPLIFICATION PURPOSE. </a:t>
            </a:r>
          </a:p>
          <a:p>
            <a:endParaRPr lang="en-US" dirty="0"/>
          </a:p>
        </p:txBody>
      </p:sp>
    </p:spTree>
    <p:extLst>
      <p:ext uri="{BB962C8B-B14F-4D97-AF65-F5344CB8AC3E}">
        <p14:creationId xmlns:p14="http://schemas.microsoft.com/office/powerpoint/2010/main" val="12561634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7A6C9-B123-B995-3B9A-A4847D2EB17C}"/>
              </a:ext>
            </a:extLst>
          </p:cNvPr>
          <p:cNvSpPr>
            <a:spLocks noGrp="1"/>
          </p:cNvSpPr>
          <p:nvPr>
            <p:ph type="title"/>
          </p:nvPr>
        </p:nvSpPr>
        <p:spPr>
          <a:xfrm>
            <a:off x="1451579" y="804520"/>
            <a:ext cx="9291215" cy="498032"/>
          </a:xfrm>
        </p:spPr>
        <p:txBody>
          <a:bodyPr>
            <a:normAutofit fontScale="90000"/>
          </a:bodyPr>
          <a:lstStyle/>
          <a:p>
            <a:r>
              <a:rPr lang="en-US" dirty="0"/>
              <a:t>CONT. </a:t>
            </a:r>
          </a:p>
        </p:txBody>
      </p:sp>
      <p:sp>
        <p:nvSpPr>
          <p:cNvPr id="3" name="Content Placeholder 2">
            <a:extLst>
              <a:ext uri="{FF2B5EF4-FFF2-40B4-BE49-F238E27FC236}">
                <a16:creationId xmlns:a16="http://schemas.microsoft.com/office/drawing/2014/main" id="{2D77FD2E-9CE6-47DB-F7C0-5A5C22F3BA8F}"/>
              </a:ext>
            </a:extLst>
          </p:cNvPr>
          <p:cNvSpPr>
            <a:spLocks noGrp="1"/>
          </p:cNvSpPr>
          <p:nvPr>
            <p:ph idx="1"/>
          </p:nvPr>
        </p:nvSpPr>
        <p:spPr>
          <a:xfrm>
            <a:off x="86497" y="1302551"/>
            <a:ext cx="11948984" cy="4750931"/>
          </a:xfrm>
        </p:spPr>
        <p:txBody>
          <a:bodyPr>
            <a:noAutofit/>
          </a:bodyPr>
          <a:lstStyle/>
          <a:p>
            <a:pPr algn="just"/>
            <a:r>
              <a:rPr lang="en-MY" sz="1200" b="1" dirty="0">
                <a:solidFill>
                  <a:srgbClr val="FFFF00"/>
                </a:solidFill>
              </a:rPr>
              <a:t>Academic Impact</a:t>
            </a:r>
          </a:p>
          <a:p>
            <a:pPr lvl="1" algn="just"/>
            <a:r>
              <a:rPr lang="en-MY" sz="1200" i="1" dirty="0"/>
              <a:t>The significance of this research extend to academic institutions, promoting a </a:t>
            </a:r>
            <a:r>
              <a:rPr lang="en-MY" sz="1200" i="1" dirty="0" err="1"/>
              <a:t>reevaluation</a:t>
            </a:r>
            <a:r>
              <a:rPr lang="en-MY" sz="1200" i="1" dirty="0"/>
              <a:t> of curricula to incorporate parental engagement strategies alongside AI tool usage. The study has the potential to influence course design, leading to more collaborative and supportive educational environments. Notably, a collaborative approach could improve student writing performance by an average of 15% compared to traditional methods (</a:t>
            </a:r>
            <a:r>
              <a:rPr lang="en-MY" sz="1200" i="1" dirty="0">
                <a:solidFill>
                  <a:srgbClr val="00B0F0"/>
                </a:solidFill>
              </a:rPr>
              <a:t>EVIDENCE</a:t>
            </a:r>
            <a:r>
              <a:rPr lang="en-MY" sz="1200" i="1" dirty="0"/>
              <a:t>).</a:t>
            </a:r>
          </a:p>
          <a:p>
            <a:pPr algn="just"/>
            <a:r>
              <a:rPr lang="en-MY" sz="1200" b="1" dirty="0">
                <a:solidFill>
                  <a:srgbClr val="FFFF00"/>
                </a:solidFill>
              </a:rPr>
              <a:t>Policy or Practice Relevance</a:t>
            </a:r>
          </a:p>
          <a:p>
            <a:pPr lvl="1" algn="just"/>
            <a:r>
              <a:rPr lang="en-MY" sz="1200" i="1" dirty="0"/>
              <a:t>Given the findings that parental involvement significantly moderates the effects of AI tool usage, educational policymakers may consider integrating parental engagement initiatives into existing frameworks. This research supports the implementation of policies that encourage collaboration between parents, educators, and technology developers, potentially resulting in improved student outcomes. As highlighted in a recent policy brief by the (</a:t>
            </a:r>
            <a:r>
              <a:rPr lang="en-MY" sz="1200" i="1" dirty="0">
                <a:solidFill>
                  <a:srgbClr val="00B0F0"/>
                </a:solidFill>
              </a:rPr>
              <a:t>EVIDENCE</a:t>
            </a:r>
            <a:r>
              <a:rPr lang="en-MY" sz="1200" i="1" dirty="0"/>
              <a:t>), fostering partnerships among these stakeholders can enhance the efficacy of educational technologies.</a:t>
            </a:r>
            <a:endParaRPr lang="en-MY" sz="1200" b="1" i="1" dirty="0"/>
          </a:p>
          <a:p>
            <a:pPr algn="just"/>
            <a:r>
              <a:rPr lang="en-MY" sz="1200" b="1" dirty="0">
                <a:solidFill>
                  <a:srgbClr val="FFFF00"/>
                </a:solidFill>
              </a:rPr>
              <a:t>Beneficiaries of the Study</a:t>
            </a:r>
          </a:p>
          <a:p>
            <a:pPr lvl="1" algn="just"/>
            <a:r>
              <a:rPr lang="en-MY" sz="1200" dirty="0"/>
              <a:t>The primary beneficiaries of this research include EFL learners, educators, and parents. EFL learners stand to gain improved writing skills through the effective integration of AI tools and parental support. Educators can utilize the findings to refine instructional strategies, while parents can better understand their role in facilitating their children’s learning processes. As evidenced by a survey results </a:t>
            </a:r>
            <a:r>
              <a:rPr lang="en-MY" sz="1200" i="1" dirty="0"/>
              <a:t>(</a:t>
            </a:r>
            <a:r>
              <a:rPr lang="en-MY" sz="1200" i="1" dirty="0">
                <a:solidFill>
                  <a:srgbClr val="00B0F0"/>
                </a:solidFill>
              </a:rPr>
              <a:t>EVIDENCE</a:t>
            </a:r>
            <a:r>
              <a:rPr lang="en-MY" sz="1200" i="1" dirty="0"/>
              <a:t>)</a:t>
            </a:r>
            <a:r>
              <a:rPr lang="en-MY" sz="1200" dirty="0"/>
              <a:t>, 85% of parents expressed a desire to engage more with educators to support their children’s use of AI tools. </a:t>
            </a:r>
            <a:endParaRPr lang="en-MY" sz="1200" b="1" dirty="0">
              <a:solidFill>
                <a:srgbClr val="FFFF00"/>
              </a:solidFill>
            </a:endParaRPr>
          </a:p>
          <a:p>
            <a:pPr marL="233363" lvl="1" indent="-233363" algn="just"/>
            <a:r>
              <a:rPr lang="en-MY" sz="1200" b="1" dirty="0">
                <a:solidFill>
                  <a:srgbClr val="FFFF00"/>
                </a:solidFill>
              </a:rPr>
              <a:t>Advancement of Models, Approaches, etc. </a:t>
            </a:r>
          </a:p>
          <a:p>
            <a:pPr marL="690563" lvl="2" indent="-233363" algn="just"/>
            <a:r>
              <a:rPr lang="en-MY" sz="1200" i="1" dirty="0"/>
              <a:t>This study advances existing models of educational technology by proposing an integrated framework that encompasses parental involvement, anxiety levels, and AI tool usage. Anxiety might act as a mediator in the relationship between AI tools and writing performance, leading to the development of a new model that educators can employ to enhance student engagement and performance. Early testing of this model in other studies (</a:t>
            </a:r>
            <a:r>
              <a:rPr lang="en-MY" sz="1200" i="1" dirty="0">
                <a:solidFill>
                  <a:srgbClr val="00B0F0"/>
                </a:solidFill>
              </a:rPr>
              <a:t>EVIDENCE</a:t>
            </a:r>
            <a:r>
              <a:rPr lang="en-MY" sz="1200" i="1" dirty="0"/>
              <a:t>), indicates a 20% increase in student writing proficiency when anxiety levels are addressed in conjunction with AI tool training (</a:t>
            </a:r>
            <a:r>
              <a:rPr lang="en-MY" sz="1200" i="1" dirty="0">
                <a:solidFill>
                  <a:srgbClr val="00B0F0"/>
                </a:solidFill>
              </a:rPr>
              <a:t>EVIDENCE</a:t>
            </a:r>
            <a:r>
              <a:rPr lang="en-MY" sz="1200" i="1" dirty="0"/>
              <a:t>).</a:t>
            </a:r>
            <a:endParaRPr lang="en-US" sz="1200" i="1" dirty="0"/>
          </a:p>
        </p:txBody>
      </p:sp>
      <p:sp>
        <p:nvSpPr>
          <p:cNvPr id="4" name="Date Placeholder 3">
            <a:extLst>
              <a:ext uri="{FF2B5EF4-FFF2-40B4-BE49-F238E27FC236}">
                <a16:creationId xmlns:a16="http://schemas.microsoft.com/office/drawing/2014/main" id="{B61E9327-41E4-B68A-F96A-3363793BF969}"/>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87315512-5214-6813-0029-E95D841ECE83}"/>
              </a:ext>
            </a:extLst>
          </p:cNvPr>
          <p:cNvSpPr>
            <a:spLocks noGrp="1"/>
          </p:cNvSpPr>
          <p:nvPr>
            <p:ph type="sldNum" sz="quarter" idx="12"/>
          </p:nvPr>
        </p:nvSpPr>
        <p:spPr/>
        <p:txBody>
          <a:bodyPr/>
          <a:lstStyle/>
          <a:p>
            <a:fld id="{9D4C46D7-950B-48AB-B9F2-3A5EE88EED45}" type="slidenum">
              <a:rPr lang="en-MY" smtClean="0"/>
              <a:t>30</a:t>
            </a:fld>
            <a:endParaRPr lang="en-MY"/>
          </a:p>
        </p:txBody>
      </p:sp>
      <p:sp>
        <p:nvSpPr>
          <p:cNvPr id="6" name="TextBox 5">
            <a:extLst>
              <a:ext uri="{FF2B5EF4-FFF2-40B4-BE49-F238E27FC236}">
                <a16:creationId xmlns:a16="http://schemas.microsoft.com/office/drawing/2014/main" id="{44377ABE-89BB-888C-0290-391DC6CBFCEB}"/>
              </a:ext>
            </a:extLst>
          </p:cNvPr>
          <p:cNvSpPr txBox="1"/>
          <p:nvPr/>
        </p:nvSpPr>
        <p:spPr>
          <a:xfrm>
            <a:off x="480060" y="6347130"/>
            <a:ext cx="11332999" cy="369332"/>
          </a:xfrm>
          <a:prstGeom prst="rect">
            <a:avLst/>
          </a:prstGeom>
          <a:noFill/>
        </p:spPr>
        <p:txBody>
          <a:bodyPr wrap="square" rtlCol="0">
            <a:spAutoFit/>
          </a:bodyPr>
          <a:lstStyle/>
          <a:p>
            <a:r>
              <a:rPr lang="en-US" dirty="0">
                <a:solidFill>
                  <a:srgbClr val="00B0F0"/>
                </a:solidFill>
              </a:rPr>
              <a:t>NOTE: THE CONTENT AND DATA ARE ONLY FOR EXEMPLIFICATION PURPOSE. </a:t>
            </a:r>
          </a:p>
        </p:txBody>
      </p:sp>
    </p:spTree>
    <p:extLst>
      <p:ext uri="{BB962C8B-B14F-4D97-AF65-F5344CB8AC3E}">
        <p14:creationId xmlns:p14="http://schemas.microsoft.com/office/powerpoint/2010/main" val="974980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DC80-A656-ED27-FECC-C2DFA3F8F14D}"/>
              </a:ext>
            </a:extLst>
          </p:cNvPr>
          <p:cNvSpPr>
            <a:spLocks noGrp="1"/>
          </p:cNvSpPr>
          <p:nvPr>
            <p:ph type="title"/>
          </p:nvPr>
        </p:nvSpPr>
        <p:spPr/>
        <p:txBody>
          <a:bodyPr/>
          <a:lstStyle/>
          <a:p>
            <a:r>
              <a:rPr lang="en-US" dirty="0"/>
              <a:t>Operational definitions</a:t>
            </a:r>
          </a:p>
        </p:txBody>
      </p:sp>
      <p:sp>
        <p:nvSpPr>
          <p:cNvPr id="4" name="Date Placeholder 3">
            <a:extLst>
              <a:ext uri="{FF2B5EF4-FFF2-40B4-BE49-F238E27FC236}">
                <a16:creationId xmlns:a16="http://schemas.microsoft.com/office/drawing/2014/main" id="{10C0E1EE-A47B-4F99-370E-E3A25E171383}"/>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BBBD9614-4DFE-2B61-B519-016F18EEF767}"/>
              </a:ext>
            </a:extLst>
          </p:cNvPr>
          <p:cNvSpPr>
            <a:spLocks noGrp="1"/>
          </p:cNvSpPr>
          <p:nvPr>
            <p:ph type="sldNum" sz="quarter" idx="12"/>
          </p:nvPr>
        </p:nvSpPr>
        <p:spPr/>
        <p:txBody>
          <a:bodyPr/>
          <a:lstStyle/>
          <a:p>
            <a:fld id="{9D4C46D7-950B-48AB-B9F2-3A5EE88EED45}" type="slidenum">
              <a:rPr lang="en-MY" smtClean="0"/>
              <a:t>31</a:t>
            </a:fld>
            <a:endParaRPr lang="en-MY"/>
          </a:p>
        </p:txBody>
      </p:sp>
      <p:sp>
        <p:nvSpPr>
          <p:cNvPr id="7" name="Content Placeholder 6">
            <a:extLst>
              <a:ext uri="{FF2B5EF4-FFF2-40B4-BE49-F238E27FC236}">
                <a16:creationId xmlns:a16="http://schemas.microsoft.com/office/drawing/2014/main" id="{1CE5167F-CC6A-FC12-AAA8-3078B7E8E53D}"/>
              </a:ext>
            </a:extLst>
          </p:cNvPr>
          <p:cNvSpPr>
            <a:spLocks noGrp="1"/>
          </p:cNvSpPr>
          <p:nvPr>
            <p:ph idx="1"/>
          </p:nvPr>
        </p:nvSpPr>
        <p:spPr/>
        <p:txBody>
          <a:bodyPr>
            <a:normAutofit fontScale="85000" lnSpcReduction="10000"/>
          </a:bodyPr>
          <a:lstStyle/>
          <a:p>
            <a:r>
              <a:rPr lang="en-MY" b="1" dirty="0"/>
              <a:t>Define Key Terms</a:t>
            </a:r>
            <a:endParaRPr lang="en-MY" dirty="0"/>
          </a:p>
          <a:p>
            <a:r>
              <a:rPr lang="en-MY" b="1" dirty="0"/>
              <a:t>Contextual Meaning</a:t>
            </a:r>
            <a:endParaRPr lang="en-MY" dirty="0"/>
          </a:p>
          <a:p>
            <a:r>
              <a:rPr lang="en-MY" b="1" dirty="0"/>
              <a:t>Measurable Elements</a:t>
            </a:r>
            <a:r>
              <a:rPr lang="en-MY" dirty="0"/>
              <a:t>: If applicable, define how abstract concepts will be measured or observed (e.g., "academic achievement" measured by GPA).</a:t>
            </a:r>
          </a:p>
          <a:p>
            <a:r>
              <a:rPr lang="en-MY" b="1" dirty="0"/>
              <a:t>Consistency</a:t>
            </a:r>
            <a:endParaRPr lang="en-MY" dirty="0"/>
          </a:p>
          <a:p>
            <a:r>
              <a:rPr lang="en-MY" b="1" dirty="0"/>
              <a:t>Avoid Jargon</a:t>
            </a:r>
            <a:endParaRPr lang="en-MY" dirty="0"/>
          </a:p>
          <a:p>
            <a:r>
              <a:rPr lang="en-MY" b="1" dirty="0"/>
              <a:t>Examples (if needed)</a:t>
            </a:r>
            <a:r>
              <a:rPr lang="en-MY" dirty="0"/>
              <a:t>: If a term has complex meaning, consider providing an example for clarity.</a:t>
            </a:r>
          </a:p>
          <a:p>
            <a:r>
              <a:rPr lang="en-US" dirty="0">
                <a:solidFill>
                  <a:srgbClr val="FFFF00"/>
                </a:solidFill>
              </a:rPr>
              <a:t>Use in the present/this study/research,….</a:t>
            </a:r>
          </a:p>
        </p:txBody>
      </p:sp>
    </p:spTree>
    <p:extLst>
      <p:ext uri="{BB962C8B-B14F-4D97-AF65-F5344CB8AC3E}">
        <p14:creationId xmlns:p14="http://schemas.microsoft.com/office/powerpoint/2010/main" val="1784486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D6609-9353-3991-32DB-C4C6B8EE1C19}"/>
              </a:ext>
            </a:extLst>
          </p:cNvPr>
          <p:cNvSpPr>
            <a:spLocks noGrp="1"/>
          </p:cNvSpPr>
          <p:nvPr>
            <p:ph type="title"/>
          </p:nvPr>
        </p:nvSpPr>
        <p:spPr/>
        <p:txBody>
          <a:bodyPr/>
          <a:lstStyle/>
          <a:p>
            <a:r>
              <a:rPr lang="en-MY" b="1" dirty="0"/>
              <a:t> Literature Review</a:t>
            </a:r>
            <a:br>
              <a:rPr lang="en-MY" b="1" dirty="0"/>
            </a:br>
            <a:endParaRPr lang="en-US" dirty="0"/>
          </a:p>
        </p:txBody>
      </p:sp>
      <p:sp>
        <p:nvSpPr>
          <p:cNvPr id="3" name="Content Placeholder 2">
            <a:extLst>
              <a:ext uri="{FF2B5EF4-FFF2-40B4-BE49-F238E27FC236}">
                <a16:creationId xmlns:a16="http://schemas.microsoft.com/office/drawing/2014/main" id="{C2FEA9B5-EFD4-234E-B77D-0BD7908A0EBA}"/>
              </a:ext>
            </a:extLst>
          </p:cNvPr>
          <p:cNvSpPr>
            <a:spLocks noGrp="1"/>
          </p:cNvSpPr>
          <p:nvPr>
            <p:ph idx="1"/>
          </p:nvPr>
        </p:nvSpPr>
        <p:spPr/>
        <p:txBody>
          <a:bodyPr>
            <a:normAutofit/>
          </a:bodyPr>
          <a:lstStyle/>
          <a:p>
            <a:r>
              <a:rPr lang="en-MY" dirty="0"/>
              <a:t>Conduct a thorough review of the existing literature to highlight the gaps your research will address. Make sure to include recent studies and key theories.</a:t>
            </a:r>
          </a:p>
          <a:p>
            <a:pPr>
              <a:buFont typeface="Arial" panose="020B0604020202020204" pitchFamily="34" charset="0"/>
              <a:buChar char="•"/>
            </a:pPr>
            <a:r>
              <a:rPr lang="en-MY" b="1" dirty="0"/>
              <a:t>Common Mistake:</a:t>
            </a:r>
            <a:r>
              <a:rPr lang="en-MY" dirty="0"/>
              <a:t> Repeating general information from sources without critically analyzing them. Avoid overly long summaries of individual studies without drawing connections to your research.</a:t>
            </a:r>
          </a:p>
          <a:p>
            <a:endParaRPr lang="en-US" dirty="0"/>
          </a:p>
        </p:txBody>
      </p:sp>
      <p:sp>
        <p:nvSpPr>
          <p:cNvPr id="4" name="Date Placeholder 3">
            <a:extLst>
              <a:ext uri="{FF2B5EF4-FFF2-40B4-BE49-F238E27FC236}">
                <a16:creationId xmlns:a16="http://schemas.microsoft.com/office/drawing/2014/main" id="{B357982D-A5E6-3FFF-C882-1E1349D2EF00}"/>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2283458F-E734-284C-75D7-B3E18D00382E}"/>
              </a:ext>
            </a:extLst>
          </p:cNvPr>
          <p:cNvSpPr>
            <a:spLocks noGrp="1"/>
          </p:cNvSpPr>
          <p:nvPr>
            <p:ph type="sldNum" sz="quarter" idx="12"/>
          </p:nvPr>
        </p:nvSpPr>
        <p:spPr/>
        <p:txBody>
          <a:bodyPr/>
          <a:lstStyle/>
          <a:p>
            <a:fld id="{9D4C46D7-950B-48AB-B9F2-3A5EE88EED45}" type="slidenum">
              <a:rPr lang="en-MY" smtClean="0"/>
              <a:t>32</a:t>
            </a:fld>
            <a:endParaRPr lang="en-MY"/>
          </a:p>
        </p:txBody>
      </p:sp>
    </p:spTree>
    <p:extLst>
      <p:ext uri="{BB962C8B-B14F-4D97-AF65-F5344CB8AC3E}">
        <p14:creationId xmlns:p14="http://schemas.microsoft.com/office/powerpoint/2010/main" val="2627012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FF3F5-4E04-537A-9403-F36DB1D68DE3}"/>
              </a:ext>
            </a:extLst>
          </p:cNvPr>
          <p:cNvSpPr>
            <a:spLocks noGrp="1"/>
          </p:cNvSpPr>
          <p:nvPr>
            <p:ph type="title"/>
          </p:nvPr>
        </p:nvSpPr>
        <p:spPr/>
        <p:txBody>
          <a:bodyPr/>
          <a:lstStyle/>
          <a:p>
            <a:r>
              <a:rPr lang="en-MY" b="1" dirty="0"/>
              <a:t>Methodology</a:t>
            </a:r>
            <a:br>
              <a:rPr lang="en-MY" b="1" dirty="0"/>
            </a:br>
            <a:endParaRPr lang="en-US" dirty="0"/>
          </a:p>
        </p:txBody>
      </p:sp>
      <p:sp>
        <p:nvSpPr>
          <p:cNvPr id="3" name="Content Placeholder 2">
            <a:extLst>
              <a:ext uri="{FF2B5EF4-FFF2-40B4-BE49-F238E27FC236}">
                <a16:creationId xmlns:a16="http://schemas.microsoft.com/office/drawing/2014/main" id="{65A4CCDE-56AD-BC5A-8A8A-983BD5D339DE}"/>
              </a:ext>
            </a:extLst>
          </p:cNvPr>
          <p:cNvSpPr>
            <a:spLocks noGrp="1"/>
          </p:cNvSpPr>
          <p:nvPr>
            <p:ph idx="1"/>
          </p:nvPr>
        </p:nvSpPr>
        <p:spPr/>
        <p:txBody>
          <a:bodyPr>
            <a:normAutofit/>
          </a:bodyPr>
          <a:lstStyle/>
          <a:p>
            <a:r>
              <a:rPr lang="en-MY" dirty="0"/>
              <a:t>Provide a detailed explanation of the research design, methods of data collection, analysis techniques, and the rationale for choosing them.</a:t>
            </a:r>
          </a:p>
          <a:p>
            <a:endParaRPr lang="en-MY" dirty="0"/>
          </a:p>
          <a:p>
            <a:pPr>
              <a:buFont typeface="Arial" panose="020B0604020202020204" pitchFamily="34" charset="0"/>
              <a:buChar char="•"/>
            </a:pPr>
            <a:r>
              <a:rPr lang="en-MY" b="1" dirty="0"/>
              <a:t>Common Mistake:</a:t>
            </a:r>
            <a:r>
              <a:rPr lang="en-MY" dirty="0"/>
              <a:t> Failing to explain why you have chosen specific methods or not being specific enough. Avoid vague terms like "qualitative" without specifying the methods (e.g., interviews, case studies).</a:t>
            </a:r>
          </a:p>
          <a:p>
            <a:endParaRPr lang="en-US" dirty="0"/>
          </a:p>
        </p:txBody>
      </p:sp>
      <p:sp>
        <p:nvSpPr>
          <p:cNvPr id="4" name="Date Placeholder 3">
            <a:extLst>
              <a:ext uri="{FF2B5EF4-FFF2-40B4-BE49-F238E27FC236}">
                <a16:creationId xmlns:a16="http://schemas.microsoft.com/office/drawing/2014/main" id="{9112C66C-2EE0-9A13-B043-EDF947906623}"/>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0DACB3CE-35C7-8582-4196-2218BD1E360A}"/>
              </a:ext>
            </a:extLst>
          </p:cNvPr>
          <p:cNvSpPr>
            <a:spLocks noGrp="1"/>
          </p:cNvSpPr>
          <p:nvPr>
            <p:ph type="sldNum" sz="quarter" idx="12"/>
          </p:nvPr>
        </p:nvSpPr>
        <p:spPr/>
        <p:txBody>
          <a:bodyPr/>
          <a:lstStyle/>
          <a:p>
            <a:fld id="{9D4C46D7-950B-48AB-B9F2-3A5EE88EED45}" type="slidenum">
              <a:rPr lang="en-MY" smtClean="0"/>
              <a:t>33</a:t>
            </a:fld>
            <a:endParaRPr lang="en-MY"/>
          </a:p>
        </p:txBody>
      </p:sp>
    </p:spTree>
    <p:extLst>
      <p:ext uri="{BB962C8B-B14F-4D97-AF65-F5344CB8AC3E}">
        <p14:creationId xmlns:p14="http://schemas.microsoft.com/office/powerpoint/2010/main" val="490811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425D2-E616-F7A0-6A4B-74348C4F6F2C}"/>
              </a:ext>
            </a:extLst>
          </p:cNvPr>
          <p:cNvSpPr>
            <a:spLocks noGrp="1"/>
          </p:cNvSpPr>
          <p:nvPr>
            <p:ph type="title"/>
          </p:nvPr>
        </p:nvSpPr>
        <p:spPr/>
        <p:txBody>
          <a:bodyPr/>
          <a:lstStyle/>
          <a:p>
            <a:r>
              <a:rPr lang="en-MY" b="1" dirty="0"/>
              <a:t>Theoretical Framework</a:t>
            </a:r>
            <a:br>
              <a:rPr lang="en-MY" b="1" dirty="0"/>
            </a:br>
            <a:endParaRPr lang="en-US" dirty="0"/>
          </a:p>
        </p:txBody>
      </p:sp>
      <p:sp>
        <p:nvSpPr>
          <p:cNvPr id="3" name="Content Placeholder 2">
            <a:extLst>
              <a:ext uri="{FF2B5EF4-FFF2-40B4-BE49-F238E27FC236}">
                <a16:creationId xmlns:a16="http://schemas.microsoft.com/office/drawing/2014/main" id="{CF3D2E19-ECE5-1FCC-4059-004E60999898}"/>
              </a:ext>
            </a:extLst>
          </p:cNvPr>
          <p:cNvSpPr>
            <a:spLocks noGrp="1"/>
          </p:cNvSpPr>
          <p:nvPr>
            <p:ph idx="1"/>
          </p:nvPr>
        </p:nvSpPr>
        <p:spPr/>
        <p:txBody>
          <a:bodyPr/>
          <a:lstStyle/>
          <a:p>
            <a:pPr marL="0" indent="0">
              <a:buNone/>
            </a:pPr>
            <a:r>
              <a:rPr lang="en-MY" dirty="0"/>
              <a:t>Provide a clear explanation of the theories or models guiding your research. Show how they align with your research questions.</a:t>
            </a:r>
          </a:p>
          <a:p>
            <a:pPr>
              <a:buFont typeface="Arial" panose="020B0604020202020204" pitchFamily="34" charset="0"/>
              <a:buChar char="•"/>
            </a:pPr>
            <a:endParaRPr lang="en-MY" b="1" dirty="0"/>
          </a:p>
          <a:p>
            <a:pPr>
              <a:buFont typeface="Arial" panose="020B0604020202020204" pitchFamily="34" charset="0"/>
              <a:buChar char="•"/>
            </a:pPr>
            <a:r>
              <a:rPr lang="en-MY" b="1" dirty="0"/>
              <a:t>Common Mistake:</a:t>
            </a:r>
            <a:r>
              <a:rPr lang="en-MY" dirty="0"/>
              <a:t> Neglecting to link your theoretical framework with your research questions. Avoid using a framework that doesn't add value to your research or aligns poorly with your objectives.</a:t>
            </a:r>
          </a:p>
          <a:p>
            <a:endParaRPr lang="en-US" dirty="0"/>
          </a:p>
        </p:txBody>
      </p:sp>
      <p:sp>
        <p:nvSpPr>
          <p:cNvPr id="4" name="Date Placeholder 3">
            <a:extLst>
              <a:ext uri="{FF2B5EF4-FFF2-40B4-BE49-F238E27FC236}">
                <a16:creationId xmlns:a16="http://schemas.microsoft.com/office/drawing/2014/main" id="{43CBA23D-3A76-B1A9-6161-C229D8B03060}"/>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40C4DF57-CF8D-FDAB-6C4B-44F7E568A6E6}"/>
              </a:ext>
            </a:extLst>
          </p:cNvPr>
          <p:cNvSpPr>
            <a:spLocks noGrp="1"/>
          </p:cNvSpPr>
          <p:nvPr>
            <p:ph type="sldNum" sz="quarter" idx="12"/>
          </p:nvPr>
        </p:nvSpPr>
        <p:spPr/>
        <p:txBody>
          <a:bodyPr/>
          <a:lstStyle/>
          <a:p>
            <a:fld id="{9D4C46D7-950B-48AB-B9F2-3A5EE88EED45}" type="slidenum">
              <a:rPr lang="en-MY" smtClean="0"/>
              <a:t>34</a:t>
            </a:fld>
            <a:endParaRPr lang="en-MY"/>
          </a:p>
        </p:txBody>
      </p:sp>
    </p:spTree>
    <p:extLst>
      <p:ext uri="{BB962C8B-B14F-4D97-AF65-F5344CB8AC3E}">
        <p14:creationId xmlns:p14="http://schemas.microsoft.com/office/powerpoint/2010/main" val="1136929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C72108A5-CE2C-4966-B863-66581E6E4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1" name="Picture 40">
            <a:extLst>
              <a:ext uri="{FF2B5EF4-FFF2-40B4-BE49-F238E27FC236}">
                <a16:creationId xmlns:a16="http://schemas.microsoft.com/office/drawing/2014/main" id="{34DF22E0-9870-4CBF-AA3A-D710A9D8D9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43" name="Straight Connector 42">
            <a:extLst>
              <a:ext uri="{FF2B5EF4-FFF2-40B4-BE49-F238E27FC236}">
                <a16:creationId xmlns:a16="http://schemas.microsoft.com/office/drawing/2014/main" id="{4348DA73-B56C-4BAB-9988-C048297EF4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8383E09-1D93-2BA2-FADA-885117320C7B}"/>
              </a:ext>
            </a:extLst>
          </p:cNvPr>
          <p:cNvSpPr>
            <a:spLocks noGrp="1"/>
          </p:cNvSpPr>
          <p:nvPr>
            <p:ph type="title"/>
          </p:nvPr>
        </p:nvSpPr>
        <p:spPr>
          <a:xfrm>
            <a:off x="1451580" y="1474970"/>
            <a:ext cx="4960745" cy="3152742"/>
          </a:xfrm>
        </p:spPr>
        <p:txBody>
          <a:bodyPr vert="horz" lIns="91440" tIns="45720" rIns="91440" bIns="45720" rtlCol="0" anchor="ctr">
            <a:normAutofit/>
          </a:bodyPr>
          <a:lstStyle/>
          <a:p>
            <a:r>
              <a:rPr lang="en-US" dirty="0"/>
              <a:t>CONCLUSION &amp; FINAL THOUGHTS  </a:t>
            </a:r>
            <a:br>
              <a:rPr lang="en-US" dirty="0"/>
            </a:br>
            <a:endParaRPr lang="en-US" dirty="0"/>
          </a:p>
        </p:txBody>
      </p:sp>
      <p:sp>
        <p:nvSpPr>
          <p:cNvPr id="5" name="Slide Number Placeholder 4">
            <a:extLst>
              <a:ext uri="{FF2B5EF4-FFF2-40B4-BE49-F238E27FC236}">
                <a16:creationId xmlns:a16="http://schemas.microsoft.com/office/drawing/2014/main" id="{F94602D2-6B1C-F556-5A5C-A638245C9A4E}"/>
              </a:ext>
            </a:extLst>
          </p:cNvPr>
          <p:cNvSpPr>
            <a:spLocks noGrp="1"/>
          </p:cNvSpPr>
          <p:nvPr>
            <p:ph type="sldNum" sz="quarter" idx="12"/>
          </p:nvPr>
        </p:nvSpPr>
        <p:spPr>
          <a:xfrm>
            <a:off x="480060" y="798972"/>
            <a:ext cx="5615940" cy="1363459"/>
          </a:xfrm>
        </p:spPr>
        <p:txBody>
          <a:bodyPr vert="horz" lIns="91440" tIns="45720" rIns="91440" bIns="45720" rtlCol="0" anchor="t">
            <a:normAutofit/>
          </a:bodyPr>
          <a:lstStyle/>
          <a:p>
            <a:pPr>
              <a:lnSpc>
                <a:spcPct val="90000"/>
              </a:lnSpc>
              <a:spcAft>
                <a:spcPts val="600"/>
              </a:spcAft>
            </a:pPr>
            <a:r>
              <a:rPr lang="en-US" sz="7200" dirty="0"/>
              <a:t>SECTION 3 </a:t>
            </a:r>
          </a:p>
        </p:txBody>
      </p:sp>
      <p:sp>
        <p:nvSpPr>
          <p:cNvPr id="4" name="Date Placeholder 3">
            <a:extLst>
              <a:ext uri="{FF2B5EF4-FFF2-40B4-BE49-F238E27FC236}">
                <a16:creationId xmlns:a16="http://schemas.microsoft.com/office/drawing/2014/main" id="{B7789469-EF4E-39F3-6A75-2FACE94201F3}"/>
              </a:ext>
            </a:extLst>
          </p:cNvPr>
          <p:cNvSpPr>
            <a:spLocks noGrp="1"/>
          </p:cNvSpPr>
          <p:nvPr>
            <p:ph type="dt" sz="half" idx="10"/>
          </p:nvPr>
        </p:nvSpPr>
        <p:spPr>
          <a:xfrm>
            <a:off x="1444704" y="5486064"/>
            <a:ext cx="4967622" cy="309201"/>
          </a:xfrm>
        </p:spPr>
        <p:txBody>
          <a:bodyPr vert="horz" lIns="91440" tIns="45720" rIns="91440" bIns="45720" rtlCol="0" anchor="ctr">
            <a:normAutofit/>
          </a:bodyPr>
          <a:lstStyle/>
          <a:p>
            <a:pPr algn="l">
              <a:spcAft>
                <a:spcPts val="600"/>
              </a:spcAft>
            </a:pPr>
            <a:fld id="{5C39DC4E-42E7-F04F-A3A7-94CDBC99E8D2}" type="datetime1">
              <a:rPr lang="en-US" smtClean="0"/>
              <a:pPr algn="l">
                <a:spcAft>
                  <a:spcPts val="600"/>
                </a:spcAft>
              </a:pPr>
              <a:t>11/25/24</a:t>
            </a:fld>
            <a:endParaRPr lang="en-US"/>
          </a:p>
        </p:txBody>
      </p:sp>
      <p:grpSp>
        <p:nvGrpSpPr>
          <p:cNvPr id="45" name="Group 44">
            <a:extLst>
              <a:ext uri="{FF2B5EF4-FFF2-40B4-BE49-F238E27FC236}">
                <a16:creationId xmlns:a16="http://schemas.microsoft.com/office/drawing/2014/main" id="{D3F6694C-A84B-4EE5-ABFB-90A6317FA2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99254" y="482171"/>
            <a:ext cx="4652668" cy="5149101"/>
            <a:chOff x="6899254" y="482171"/>
            <a:chExt cx="4652668" cy="5149101"/>
          </a:xfrm>
        </p:grpSpPr>
        <p:sp>
          <p:nvSpPr>
            <p:cNvPr id="46" name="Rectangle 45">
              <a:extLst>
                <a:ext uri="{FF2B5EF4-FFF2-40B4-BE49-F238E27FC236}">
                  <a16:creationId xmlns:a16="http://schemas.microsoft.com/office/drawing/2014/main" id="{AEFB7DE4-DB39-409C-BFCE-0BB09EDAB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99254" y="482171"/>
              <a:ext cx="4652668" cy="5149101"/>
            </a:xfrm>
            <a:prstGeom prst="rect">
              <a:avLst/>
            </a:prstGeom>
            <a:blipFill dpi="0" rotWithShape="1">
              <a:blip r:embed="rId3">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464B43E-DE1C-462D-BB5E-C3A561AE0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39487" y="812507"/>
              <a:ext cx="400124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36" name="Graphic 35" descr="Thought bubble">
            <a:extLst>
              <a:ext uri="{FF2B5EF4-FFF2-40B4-BE49-F238E27FC236}">
                <a16:creationId xmlns:a16="http://schemas.microsoft.com/office/drawing/2014/main" id="{F7BB9418-38DB-4434-2779-734E6E6E01D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55450" y="1369418"/>
            <a:ext cx="3360025" cy="3360025"/>
          </a:xfrm>
          <a:prstGeom prst="rect">
            <a:avLst/>
          </a:prstGeom>
        </p:spPr>
      </p:pic>
    </p:spTree>
    <p:extLst>
      <p:ext uri="{BB962C8B-B14F-4D97-AF65-F5344CB8AC3E}">
        <p14:creationId xmlns:p14="http://schemas.microsoft.com/office/powerpoint/2010/main" val="3643171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DD586-0717-FAE7-F0B2-366B537CDFC6}"/>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12A94660-A8CA-1A4D-C9EC-7D62A008A9C1}"/>
              </a:ext>
            </a:extLst>
          </p:cNvPr>
          <p:cNvSpPr>
            <a:spLocks noGrp="1"/>
          </p:cNvSpPr>
          <p:nvPr>
            <p:ph idx="1"/>
          </p:nvPr>
        </p:nvSpPr>
        <p:spPr/>
        <p:txBody>
          <a:bodyPr>
            <a:normAutofit fontScale="85000" lnSpcReduction="10000"/>
          </a:bodyPr>
          <a:lstStyle/>
          <a:p>
            <a:pPr>
              <a:buFont typeface="Arial" panose="020B0604020202020204" pitchFamily="34" charset="0"/>
              <a:buChar char="•"/>
            </a:pPr>
            <a:r>
              <a:rPr lang="en-MY" b="1" dirty="0"/>
              <a:t>Clarity is key:</a:t>
            </a:r>
            <a:r>
              <a:rPr lang="en-MY" dirty="0"/>
              <a:t> Write in clear, concise language, avoiding jargon or overly complex sentences.</a:t>
            </a:r>
          </a:p>
          <a:p>
            <a:pPr>
              <a:buFont typeface="Arial" panose="020B0604020202020204" pitchFamily="34" charset="0"/>
              <a:buChar char="•"/>
            </a:pPr>
            <a:r>
              <a:rPr lang="en-MY" b="1" dirty="0"/>
              <a:t>Consistency:</a:t>
            </a:r>
            <a:r>
              <a:rPr lang="en-MY" dirty="0"/>
              <a:t> Be consistent in terminology, structure, and formatting throughout the proposal.</a:t>
            </a:r>
          </a:p>
          <a:p>
            <a:pPr>
              <a:buFont typeface="Arial" panose="020B0604020202020204" pitchFamily="34" charset="0"/>
              <a:buChar char="•"/>
            </a:pPr>
            <a:r>
              <a:rPr lang="en-MY" b="1" dirty="0"/>
              <a:t>Proofread:</a:t>
            </a:r>
            <a:r>
              <a:rPr lang="en-MY" dirty="0"/>
              <a:t> Ensure your proposal is free of grammatical and typographical errors. Double-check for clarity and coherence.</a:t>
            </a:r>
          </a:p>
          <a:p>
            <a:pPr>
              <a:buFont typeface="Arial" panose="020B0604020202020204" pitchFamily="34" charset="0"/>
              <a:buChar char="•"/>
            </a:pPr>
            <a:r>
              <a:rPr lang="en-MY" b="1" dirty="0"/>
              <a:t>Tailor to the audience:</a:t>
            </a:r>
            <a:r>
              <a:rPr lang="en-MY" dirty="0"/>
              <a:t> Ensure that your proposal meets the expectations of the funding agency, institution, or committee reviewing it.</a:t>
            </a:r>
          </a:p>
          <a:p>
            <a:pPr>
              <a:buFont typeface="Arial" panose="020B0604020202020204" pitchFamily="34" charset="0"/>
              <a:buChar char="•"/>
            </a:pPr>
            <a:r>
              <a:rPr lang="en-MY" b="1" dirty="0"/>
              <a:t>Be realistic:</a:t>
            </a:r>
            <a:r>
              <a:rPr lang="en-MY" dirty="0"/>
              <a:t> Don't overpromise what your research can achieve. Be clear about the scope and limitations.</a:t>
            </a:r>
          </a:p>
          <a:p>
            <a:endParaRPr lang="en-US" dirty="0"/>
          </a:p>
        </p:txBody>
      </p:sp>
      <p:sp>
        <p:nvSpPr>
          <p:cNvPr id="4" name="Date Placeholder 3">
            <a:extLst>
              <a:ext uri="{FF2B5EF4-FFF2-40B4-BE49-F238E27FC236}">
                <a16:creationId xmlns:a16="http://schemas.microsoft.com/office/drawing/2014/main" id="{D35B93B1-E977-333E-39D7-4E1957D6F6F5}"/>
              </a:ext>
            </a:extLst>
          </p:cNvPr>
          <p:cNvSpPr>
            <a:spLocks noGrp="1"/>
          </p:cNvSpPr>
          <p:nvPr>
            <p:ph type="dt" sz="half" idx="10"/>
          </p:nvPr>
        </p:nvSpPr>
        <p:spPr/>
        <p:txBody>
          <a:bodyPr/>
          <a:lstStyle/>
          <a:p>
            <a:fld id="{5C39DC4E-42E7-F04F-A3A7-94CDBC99E8D2}" type="datetime1">
              <a:rPr lang="en-MY" smtClean="0"/>
              <a:t>25/11/2024</a:t>
            </a:fld>
            <a:endParaRPr lang="en-MY"/>
          </a:p>
        </p:txBody>
      </p:sp>
      <p:sp>
        <p:nvSpPr>
          <p:cNvPr id="5" name="Slide Number Placeholder 4">
            <a:extLst>
              <a:ext uri="{FF2B5EF4-FFF2-40B4-BE49-F238E27FC236}">
                <a16:creationId xmlns:a16="http://schemas.microsoft.com/office/drawing/2014/main" id="{5A5BA798-F852-52DF-B652-E7D6F2457CA7}"/>
              </a:ext>
            </a:extLst>
          </p:cNvPr>
          <p:cNvSpPr>
            <a:spLocks noGrp="1"/>
          </p:cNvSpPr>
          <p:nvPr>
            <p:ph type="sldNum" sz="quarter" idx="12"/>
          </p:nvPr>
        </p:nvSpPr>
        <p:spPr/>
        <p:txBody>
          <a:bodyPr/>
          <a:lstStyle/>
          <a:p>
            <a:fld id="{9D4C46D7-950B-48AB-B9F2-3A5EE88EED45}" type="slidenum">
              <a:rPr lang="en-MY" smtClean="0"/>
              <a:t>36</a:t>
            </a:fld>
            <a:endParaRPr lang="en-MY"/>
          </a:p>
        </p:txBody>
      </p:sp>
    </p:spTree>
    <p:extLst>
      <p:ext uri="{BB962C8B-B14F-4D97-AF65-F5344CB8AC3E}">
        <p14:creationId xmlns:p14="http://schemas.microsoft.com/office/powerpoint/2010/main" val="1094037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lourful paper stripes">
            <a:extLst>
              <a:ext uri="{FF2B5EF4-FFF2-40B4-BE49-F238E27FC236}">
                <a16:creationId xmlns:a16="http://schemas.microsoft.com/office/drawing/2014/main" id="{5628B7DA-5080-E232-B09D-7A6C82FFFB9C}"/>
              </a:ext>
            </a:extLst>
          </p:cNvPr>
          <p:cNvPicPr>
            <a:picLocks noChangeAspect="1"/>
          </p:cNvPicPr>
          <p:nvPr/>
        </p:nvPicPr>
        <p:blipFill>
          <a:blip r:embed="rId2">
            <a:alphaModFix amt="50000"/>
          </a:blip>
          <a:srcRect t="15728" r="-1" b="-1"/>
          <a:stretch/>
        </p:blipFill>
        <p:spPr>
          <a:xfrm>
            <a:off x="305" y="10"/>
            <a:ext cx="12191695" cy="6857990"/>
          </a:xfrm>
          <a:prstGeom prst="rect">
            <a:avLst/>
          </a:prstGeom>
        </p:spPr>
      </p:pic>
      <p:sp>
        <p:nvSpPr>
          <p:cNvPr id="2" name="Title 1">
            <a:extLst>
              <a:ext uri="{FF2B5EF4-FFF2-40B4-BE49-F238E27FC236}">
                <a16:creationId xmlns:a16="http://schemas.microsoft.com/office/drawing/2014/main" id="{06E441C4-D891-45C7-9BEB-DE5F32837279}"/>
              </a:ext>
            </a:extLst>
          </p:cNvPr>
          <p:cNvSpPr>
            <a:spLocks noGrp="1"/>
          </p:cNvSpPr>
          <p:nvPr>
            <p:ph type="title"/>
          </p:nvPr>
        </p:nvSpPr>
        <p:spPr>
          <a:xfrm>
            <a:off x="1130271" y="1193800"/>
            <a:ext cx="3193050" cy="4699000"/>
          </a:xfrm>
        </p:spPr>
        <p:txBody>
          <a:bodyPr anchor="ctr">
            <a:normAutofit/>
          </a:bodyPr>
          <a:lstStyle/>
          <a:p>
            <a:r>
              <a:rPr lang="en-MY">
                <a:solidFill>
                  <a:schemeClr val="tx1"/>
                </a:solidFill>
              </a:rPr>
              <a:t>A detailed qualitative FORMAT (Creswell, 2014) </a:t>
            </a:r>
          </a:p>
        </p:txBody>
      </p:sp>
      <p:sp>
        <p:nvSpPr>
          <p:cNvPr id="7" name="Slide Number Placeholder 6">
            <a:extLst>
              <a:ext uri="{FF2B5EF4-FFF2-40B4-BE49-F238E27FC236}">
                <a16:creationId xmlns:a16="http://schemas.microsoft.com/office/drawing/2014/main" id="{E2B16C20-8E61-D5B6-A9B4-7BDDA4075EFC}"/>
              </a:ext>
            </a:extLst>
          </p:cNvPr>
          <p:cNvSpPr>
            <a:spLocks noGrp="1"/>
          </p:cNvSpPr>
          <p:nvPr>
            <p:ph type="sldNum" sz="quarter" idx="12"/>
          </p:nvPr>
        </p:nvSpPr>
        <p:spPr>
          <a:xfrm>
            <a:off x="3512302" y="448056"/>
            <a:ext cx="811019" cy="503578"/>
          </a:xfrm>
        </p:spPr>
        <p:txBody>
          <a:bodyPr>
            <a:normAutofit/>
          </a:bodyPr>
          <a:lstStyle/>
          <a:p>
            <a:pPr>
              <a:lnSpc>
                <a:spcPct val="90000"/>
              </a:lnSpc>
              <a:spcAft>
                <a:spcPts val="600"/>
              </a:spcAft>
            </a:pPr>
            <a:fld id="{9D4C46D7-950B-48AB-B9F2-3A5EE88EED45}" type="slidenum">
              <a:rPr lang="en-MY">
                <a:solidFill>
                  <a:schemeClr val="tx1"/>
                </a:solidFill>
              </a:rPr>
              <a:pPr>
                <a:lnSpc>
                  <a:spcPct val="90000"/>
                </a:lnSpc>
                <a:spcAft>
                  <a:spcPts val="600"/>
                </a:spcAft>
              </a:pPr>
              <a:t>37</a:t>
            </a:fld>
            <a:endParaRPr lang="en-MY">
              <a:solidFill>
                <a:schemeClr val="tx1"/>
              </a:solidFill>
            </a:endParaRPr>
          </a:p>
        </p:txBody>
      </p:sp>
      <p:sp>
        <p:nvSpPr>
          <p:cNvPr id="3" name="Content Placeholder 2">
            <a:extLst>
              <a:ext uri="{FF2B5EF4-FFF2-40B4-BE49-F238E27FC236}">
                <a16:creationId xmlns:a16="http://schemas.microsoft.com/office/drawing/2014/main" id="{9291EE2A-FEA6-43EE-B918-76F7F4F4142E}"/>
              </a:ext>
            </a:extLst>
          </p:cNvPr>
          <p:cNvSpPr>
            <a:spLocks noGrp="1"/>
          </p:cNvSpPr>
          <p:nvPr>
            <p:ph idx="1"/>
          </p:nvPr>
        </p:nvSpPr>
        <p:spPr>
          <a:xfrm>
            <a:off x="4976636" y="1193800"/>
            <a:ext cx="6085091" cy="4699000"/>
          </a:xfrm>
        </p:spPr>
        <p:txBody>
          <a:bodyPr anchor="ctr">
            <a:normAutofit fontScale="92500" lnSpcReduction="10000"/>
          </a:bodyPr>
          <a:lstStyle/>
          <a:p>
            <a:pPr>
              <a:lnSpc>
                <a:spcPct val="110000"/>
              </a:lnSpc>
            </a:pPr>
            <a:r>
              <a:rPr lang="en-US" sz="1400" dirty="0"/>
              <a:t>Introduction</a:t>
            </a:r>
          </a:p>
          <a:p>
            <a:pPr lvl="1">
              <a:lnSpc>
                <a:spcPct val="110000"/>
              </a:lnSpc>
            </a:pPr>
            <a:r>
              <a:rPr lang="en-US" sz="1400" dirty="0"/>
              <a:t>Statement of the problem (including existing literature about the problem, deficiencies in the literature, and relevance of study for audiences)</a:t>
            </a:r>
          </a:p>
          <a:p>
            <a:pPr lvl="1">
              <a:lnSpc>
                <a:spcPct val="110000"/>
              </a:lnSpc>
            </a:pPr>
            <a:r>
              <a:rPr lang="en-US" sz="1400" dirty="0"/>
              <a:t>Significance &amp; Purpose of the study </a:t>
            </a:r>
          </a:p>
          <a:p>
            <a:pPr lvl="1">
              <a:lnSpc>
                <a:spcPct val="110000"/>
              </a:lnSpc>
            </a:pPr>
            <a:r>
              <a:rPr lang="en-US" sz="1400" dirty="0"/>
              <a:t>The research questions</a:t>
            </a:r>
          </a:p>
          <a:p>
            <a:pPr marL="266700" lvl="1">
              <a:lnSpc>
                <a:spcPct val="110000"/>
              </a:lnSpc>
            </a:pPr>
            <a:r>
              <a:rPr lang="en-US" sz="1400" dirty="0"/>
              <a:t>Methodology/Procedure </a:t>
            </a:r>
          </a:p>
          <a:p>
            <a:pPr marL="723900" lvl="2">
              <a:lnSpc>
                <a:spcPct val="110000"/>
              </a:lnSpc>
            </a:pPr>
            <a:r>
              <a:rPr lang="en-US" sz="1400" dirty="0"/>
              <a:t>Philosophical assumptions or worldview of qualitative research (e.g. constructivist) </a:t>
            </a:r>
          </a:p>
          <a:p>
            <a:pPr marL="723900" lvl="2">
              <a:lnSpc>
                <a:spcPct val="110000"/>
              </a:lnSpc>
            </a:pPr>
            <a:r>
              <a:rPr lang="en-US" sz="1400" dirty="0"/>
              <a:t>Qualitative design (e.g., ethnography, case study)</a:t>
            </a:r>
          </a:p>
          <a:p>
            <a:pPr marL="723900" lvl="2">
              <a:lnSpc>
                <a:spcPct val="110000"/>
              </a:lnSpc>
            </a:pPr>
            <a:r>
              <a:rPr lang="en-US" sz="1400" dirty="0"/>
              <a:t>Role of the researcher </a:t>
            </a:r>
          </a:p>
          <a:p>
            <a:pPr marL="723900" lvl="2">
              <a:lnSpc>
                <a:spcPct val="110000"/>
              </a:lnSpc>
            </a:pPr>
            <a:r>
              <a:rPr lang="en-US" sz="1400" dirty="0"/>
              <a:t>Data collection procedures (sampling, population, participants, etc.)</a:t>
            </a:r>
          </a:p>
          <a:p>
            <a:pPr marL="723900" lvl="2">
              <a:lnSpc>
                <a:spcPct val="110000"/>
              </a:lnSpc>
            </a:pPr>
            <a:r>
              <a:rPr lang="en-US" sz="1400" dirty="0"/>
              <a:t>Data analysis procedures (e.g. use of software, analysis procedures, etc.)</a:t>
            </a:r>
          </a:p>
          <a:p>
            <a:pPr marL="723900" lvl="2">
              <a:lnSpc>
                <a:spcPct val="110000"/>
              </a:lnSpc>
            </a:pPr>
            <a:r>
              <a:rPr lang="en-US" sz="1400" dirty="0"/>
              <a:t>Strategies for validating findings </a:t>
            </a:r>
          </a:p>
          <a:p>
            <a:pPr marL="723900" lvl="2">
              <a:lnSpc>
                <a:spcPct val="110000"/>
              </a:lnSpc>
            </a:pPr>
            <a:r>
              <a:rPr lang="en-US" sz="1400" dirty="0"/>
              <a:t>Ethical issues</a:t>
            </a:r>
          </a:p>
          <a:p>
            <a:pPr marL="266700" lvl="2">
              <a:lnSpc>
                <a:spcPct val="110000"/>
              </a:lnSpc>
            </a:pPr>
            <a:r>
              <a:rPr lang="en-US" sz="1400" dirty="0"/>
              <a:t>References </a:t>
            </a:r>
          </a:p>
          <a:p>
            <a:pPr marL="222250" lvl="3" indent="-222250">
              <a:lnSpc>
                <a:spcPct val="110000"/>
              </a:lnSpc>
            </a:pPr>
            <a:r>
              <a:rPr lang="en-US" dirty="0"/>
              <a:t>Appendices: Interview questions, observational forms</a:t>
            </a:r>
          </a:p>
        </p:txBody>
      </p:sp>
      <p:sp>
        <p:nvSpPr>
          <p:cNvPr id="4" name="Date Placeholder 3">
            <a:extLst>
              <a:ext uri="{FF2B5EF4-FFF2-40B4-BE49-F238E27FC236}">
                <a16:creationId xmlns:a16="http://schemas.microsoft.com/office/drawing/2014/main" id="{9DBB8FE3-B43A-BF86-4B5C-FA74C587BF1C}"/>
              </a:ext>
            </a:extLst>
          </p:cNvPr>
          <p:cNvSpPr>
            <a:spLocks noGrp="1"/>
          </p:cNvSpPr>
          <p:nvPr>
            <p:ph type="dt" sz="half" idx="10"/>
          </p:nvPr>
        </p:nvSpPr>
        <p:spPr>
          <a:xfrm>
            <a:off x="7726680" y="6007608"/>
            <a:ext cx="3500715" cy="309201"/>
          </a:xfrm>
        </p:spPr>
        <p:txBody>
          <a:bodyPr>
            <a:normAutofit/>
          </a:bodyPr>
          <a:lstStyle/>
          <a:p>
            <a:pPr>
              <a:spcAft>
                <a:spcPts val="600"/>
              </a:spcAft>
            </a:pPr>
            <a:fld id="{9302FBD3-8840-BF4D-BCCB-4D24C4FE9305}" type="datetime1">
              <a:rPr lang="en-MY" smtClean="0"/>
              <a:pPr>
                <a:spcAft>
                  <a:spcPts val="600"/>
                </a:spcAft>
              </a:pPr>
              <a:t>25/11/2024</a:t>
            </a:fld>
            <a:endParaRPr lang="en-MY"/>
          </a:p>
        </p:txBody>
      </p:sp>
    </p:spTree>
    <p:extLst>
      <p:ext uri="{BB962C8B-B14F-4D97-AF65-F5344CB8AC3E}">
        <p14:creationId xmlns:p14="http://schemas.microsoft.com/office/powerpoint/2010/main" val="4169873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lue coloured book">
            <a:extLst>
              <a:ext uri="{FF2B5EF4-FFF2-40B4-BE49-F238E27FC236}">
                <a16:creationId xmlns:a16="http://schemas.microsoft.com/office/drawing/2014/main" id="{FA035275-DBAE-2003-99A2-FF22B9B8A6AF}"/>
              </a:ext>
            </a:extLst>
          </p:cNvPr>
          <p:cNvPicPr>
            <a:picLocks noChangeAspect="1"/>
          </p:cNvPicPr>
          <p:nvPr/>
        </p:nvPicPr>
        <p:blipFill>
          <a:blip r:embed="rId2">
            <a:alphaModFix amt="50000"/>
            <a:grayscl/>
          </a:blip>
          <a:srcRect t="16043" r="-1" b="-1"/>
          <a:stretch/>
        </p:blipFill>
        <p:spPr>
          <a:xfrm>
            <a:off x="305" y="10"/>
            <a:ext cx="12191695" cy="6857990"/>
          </a:xfrm>
          <a:prstGeom prst="rect">
            <a:avLst/>
          </a:prstGeom>
        </p:spPr>
      </p:pic>
      <p:sp>
        <p:nvSpPr>
          <p:cNvPr id="2" name="Title 1">
            <a:extLst>
              <a:ext uri="{FF2B5EF4-FFF2-40B4-BE49-F238E27FC236}">
                <a16:creationId xmlns:a16="http://schemas.microsoft.com/office/drawing/2014/main" id="{863D24F2-CE14-42A0-AA19-3EE7F16E533C}"/>
              </a:ext>
            </a:extLst>
          </p:cNvPr>
          <p:cNvSpPr>
            <a:spLocks noGrp="1"/>
          </p:cNvSpPr>
          <p:nvPr>
            <p:ph type="title"/>
          </p:nvPr>
        </p:nvSpPr>
        <p:spPr>
          <a:xfrm>
            <a:off x="1130271" y="1193800"/>
            <a:ext cx="3193050" cy="4699000"/>
          </a:xfrm>
        </p:spPr>
        <p:txBody>
          <a:bodyPr anchor="ctr">
            <a:normAutofit/>
          </a:bodyPr>
          <a:lstStyle/>
          <a:p>
            <a:r>
              <a:rPr lang="en-MY" dirty="0"/>
              <a:t>A detailed quantitative format (</a:t>
            </a:r>
            <a:r>
              <a:rPr lang="en-MY" dirty="0" err="1"/>
              <a:t>creswell</a:t>
            </a:r>
            <a:r>
              <a:rPr lang="en-MY" dirty="0"/>
              <a:t>, 2014) </a:t>
            </a:r>
          </a:p>
        </p:txBody>
      </p:sp>
      <p:sp>
        <p:nvSpPr>
          <p:cNvPr id="3" name="Content Placeholder 2">
            <a:extLst>
              <a:ext uri="{FF2B5EF4-FFF2-40B4-BE49-F238E27FC236}">
                <a16:creationId xmlns:a16="http://schemas.microsoft.com/office/drawing/2014/main" id="{35C843A3-5167-4749-8B73-BF1C2ED6115A}"/>
              </a:ext>
            </a:extLst>
          </p:cNvPr>
          <p:cNvSpPr>
            <a:spLocks noGrp="1"/>
          </p:cNvSpPr>
          <p:nvPr>
            <p:ph idx="1"/>
          </p:nvPr>
        </p:nvSpPr>
        <p:spPr>
          <a:xfrm>
            <a:off x="4654296" y="443731"/>
            <a:ext cx="7232898" cy="5664199"/>
          </a:xfrm>
        </p:spPr>
        <p:txBody>
          <a:bodyPr anchor="ctr">
            <a:normAutofit fontScale="92500" lnSpcReduction="20000"/>
          </a:bodyPr>
          <a:lstStyle/>
          <a:p>
            <a:pPr>
              <a:lnSpc>
                <a:spcPct val="110000"/>
              </a:lnSpc>
            </a:pPr>
            <a:r>
              <a:rPr lang="en-US" sz="1800" b="1" dirty="0"/>
              <a:t>Introduction </a:t>
            </a:r>
          </a:p>
          <a:p>
            <a:pPr marL="801688" indent="-266700">
              <a:lnSpc>
                <a:spcPct val="110000"/>
              </a:lnSpc>
            </a:pPr>
            <a:r>
              <a:rPr lang="en-US" sz="1800" b="1" dirty="0"/>
              <a:t>Statement of the problem (issue, existing literature about problem, deficiencies in literature, relevance of study for audiences) </a:t>
            </a:r>
          </a:p>
          <a:p>
            <a:pPr marL="801688" indent="-266700">
              <a:lnSpc>
                <a:spcPct val="110000"/>
              </a:lnSpc>
            </a:pPr>
            <a:r>
              <a:rPr lang="en-US" sz="1800" b="1" dirty="0"/>
              <a:t>Purpose of the study </a:t>
            </a:r>
          </a:p>
          <a:p>
            <a:pPr marL="801688" indent="-266700">
              <a:lnSpc>
                <a:spcPct val="110000"/>
              </a:lnSpc>
            </a:pPr>
            <a:r>
              <a:rPr lang="en-US" sz="1800" b="1" dirty="0"/>
              <a:t>Research questions or hypotheses </a:t>
            </a:r>
          </a:p>
          <a:p>
            <a:pPr marL="801688" indent="-266700">
              <a:lnSpc>
                <a:spcPct val="110000"/>
              </a:lnSpc>
            </a:pPr>
            <a:r>
              <a:rPr lang="en-US" sz="1800" b="1" dirty="0"/>
              <a:t>Theoretical perspective </a:t>
            </a:r>
          </a:p>
          <a:p>
            <a:pPr marL="266700" indent="-266700">
              <a:lnSpc>
                <a:spcPct val="110000"/>
              </a:lnSpc>
            </a:pPr>
            <a:r>
              <a:rPr lang="en-US" sz="1800" b="1" dirty="0"/>
              <a:t>Review of the literature (theory may be included in this section instead of the introduction) </a:t>
            </a:r>
          </a:p>
          <a:p>
            <a:pPr marL="266700" indent="-266700">
              <a:lnSpc>
                <a:spcPct val="110000"/>
              </a:lnSpc>
            </a:pPr>
            <a:r>
              <a:rPr lang="en-US" sz="1800" b="1" dirty="0"/>
              <a:t>Methods Type of research design (e.g., experimental, survey) </a:t>
            </a:r>
          </a:p>
          <a:p>
            <a:pPr marL="723900" lvl="1" indent="-266700">
              <a:lnSpc>
                <a:spcPct val="110000"/>
              </a:lnSpc>
            </a:pPr>
            <a:r>
              <a:rPr lang="en-US" b="1" dirty="0"/>
              <a:t>Population, sample, and participants </a:t>
            </a:r>
          </a:p>
          <a:p>
            <a:pPr marL="723900" lvl="1" indent="-266700">
              <a:lnSpc>
                <a:spcPct val="110000"/>
              </a:lnSpc>
            </a:pPr>
            <a:r>
              <a:rPr lang="en-US" b="1" dirty="0"/>
              <a:t>Data collection instruments, variables, and materials </a:t>
            </a:r>
          </a:p>
          <a:p>
            <a:pPr marL="723900" lvl="1" indent="-266700">
              <a:lnSpc>
                <a:spcPct val="110000"/>
              </a:lnSpc>
            </a:pPr>
            <a:r>
              <a:rPr lang="en-US" b="1" dirty="0"/>
              <a:t>Data analysis procedures </a:t>
            </a:r>
          </a:p>
          <a:p>
            <a:pPr marL="723900" lvl="1" indent="-266700">
              <a:lnSpc>
                <a:spcPct val="110000"/>
              </a:lnSpc>
            </a:pPr>
            <a:r>
              <a:rPr lang="en-US" b="1" dirty="0"/>
              <a:t>Reliability &amp; validity</a:t>
            </a:r>
          </a:p>
          <a:p>
            <a:pPr marL="723900" lvl="1" indent="-266700">
              <a:lnSpc>
                <a:spcPct val="110000"/>
              </a:lnSpc>
            </a:pPr>
            <a:r>
              <a:rPr lang="en-US" b="1" dirty="0"/>
              <a:t>Ethical issues</a:t>
            </a:r>
          </a:p>
          <a:p>
            <a:pPr marL="266700" lvl="1" indent="-266700">
              <a:lnSpc>
                <a:spcPct val="110000"/>
              </a:lnSpc>
            </a:pPr>
            <a:r>
              <a:rPr lang="en-US" b="1" dirty="0"/>
              <a:t>References </a:t>
            </a:r>
          </a:p>
          <a:p>
            <a:pPr marL="266700" lvl="1" indent="-266700">
              <a:lnSpc>
                <a:spcPct val="110000"/>
              </a:lnSpc>
            </a:pPr>
            <a:r>
              <a:rPr lang="en-US" b="1" dirty="0"/>
              <a:t>Appendices: Instruments</a:t>
            </a:r>
          </a:p>
          <a:p>
            <a:pPr marL="0" indent="0">
              <a:lnSpc>
                <a:spcPct val="110000"/>
              </a:lnSpc>
              <a:buNone/>
            </a:pPr>
            <a:endParaRPr lang="en-MY" sz="1100" dirty="0"/>
          </a:p>
        </p:txBody>
      </p:sp>
      <p:sp>
        <p:nvSpPr>
          <p:cNvPr id="4" name="Date Placeholder 3">
            <a:extLst>
              <a:ext uri="{FF2B5EF4-FFF2-40B4-BE49-F238E27FC236}">
                <a16:creationId xmlns:a16="http://schemas.microsoft.com/office/drawing/2014/main" id="{1E4452A8-DA62-76A9-290C-044F2E1EC528}"/>
              </a:ext>
            </a:extLst>
          </p:cNvPr>
          <p:cNvSpPr>
            <a:spLocks noGrp="1"/>
          </p:cNvSpPr>
          <p:nvPr>
            <p:ph type="dt" sz="half" idx="10"/>
          </p:nvPr>
        </p:nvSpPr>
        <p:spPr/>
        <p:txBody>
          <a:bodyPr/>
          <a:lstStyle/>
          <a:p>
            <a:fld id="{F5B94C20-D128-CE40-802D-72FFF8F91569}" type="datetime1">
              <a:rPr lang="en-MY" smtClean="0"/>
              <a:t>25/11/2024</a:t>
            </a:fld>
            <a:endParaRPr lang="en-MY"/>
          </a:p>
        </p:txBody>
      </p:sp>
      <p:sp>
        <p:nvSpPr>
          <p:cNvPr id="7" name="Slide Number Placeholder 6">
            <a:extLst>
              <a:ext uri="{FF2B5EF4-FFF2-40B4-BE49-F238E27FC236}">
                <a16:creationId xmlns:a16="http://schemas.microsoft.com/office/drawing/2014/main" id="{55945222-2DD0-A772-839F-766E2CD1E5E6}"/>
              </a:ext>
            </a:extLst>
          </p:cNvPr>
          <p:cNvSpPr>
            <a:spLocks noGrp="1"/>
          </p:cNvSpPr>
          <p:nvPr>
            <p:ph type="sldNum" sz="quarter" idx="12"/>
          </p:nvPr>
        </p:nvSpPr>
        <p:spPr/>
        <p:txBody>
          <a:bodyPr/>
          <a:lstStyle/>
          <a:p>
            <a:fld id="{9D4C46D7-950B-48AB-B9F2-3A5EE88EED45}" type="slidenum">
              <a:rPr lang="en-MY" smtClean="0"/>
              <a:t>38</a:t>
            </a:fld>
            <a:endParaRPr lang="en-MY"/>
          </a:p>
        </p:txBody>
      </p:sp>
    </p:spTree>
    <p:extLst>
      <p:ext uri="{BB962C8B-B14F-4D97-AF65-F5344CB8AC3E}">
        <p14:creationId xmlns:p14="http://schemas.microsoft.com/office/powerpoint/2010/main" val="9120246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top view of books with different cover colours">
            <a:extLst>
              <a:ext uri="{FF2B5EF4-FFF2-40B4-BE49-F238E27FC236}">
                <a16:creationId xmlns:a16="http://schemas.microsoft.com/office/drawing/2014/main" id="{D83DD53E-F2B2-1179-0918-3C702D3B402D}"/>
              </a:ext>
            </a:extLst>
          </p:cNvPr>
          <p:cNvPicPr>
            <a:picLocks noChangeAspect="1"/>
          </p:cNvPicPr>
          <p:nvPr/>
        </p:nvPicPr>
        <p:blipFill>
          <a:blip r:embed="rId2">
            <a:alphaModFix amt="50000"/>
            <a:grayscl/>
          </a:blip>
          <a:srcRect t="24186" r="-1" b="19562"/>
          <a:stretch/>
        </p:blipFill>
        <p:spPr>
          <a:xfrm>
            <a:off x="305" y="10"/>
            <a:ext cx="12191695" cy="6857990"/>
          </a:xfrm>
          <a:prstGeom prst="rect">
            <a:avLst/>
          </a:prstGeom>
        </p:spPr>
      </p:pic>
      <p:sp>
        <p:nvSpPr>
          <p:cNvPr id="22"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4" name="Rectangle 23">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7B93AE79-8341-4485-AF98-CF6E845DFEC1}"/>
              </a:ext>
            </a:extLst>
          </p:cNvPr>
          <p:cNvSpPr>
            <a:spLocks noGrp="1"/>
          </p:cNvSpPr>
          <p:nvPr>
            <p:ph type="title"/>
          </p:nvPr>
        </p:nvSpPr>
        <p:spPr>
          <a:xfrm>
            <a:off x="1130271" y="1193800"/>
            <a:ext cx="3193050" cy="4699000"/>
          </a:xfrm>
        </p:spPr>
        <p:txBody>
          <a:bodyPr anchor="ctr">
            <a:normAutofit/>
          </a:bodyPr>
          <a:lstStyle/>
          <a:p>
            <a:r>
              <a:rPr lang="en-MY"/>
              <a:t>A detailed mixed methods format (creswell, 2014) </a:t>
            </a:r>
          </a:p>
        </p:txBody>
      </p:sp>
      <p:cxnSp>
        <p:nvCxnSpPr>
          <p:cNvPr id="25" name="Straight Connector 24">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A9E9D7E-284F-4224-9D90-8088540CE229}"/>
              </a:ext>
            </a:extLst>
          </p:cNvPr>
          <p:cNvSpPr>
            <a:spLocks noGrp="1"/>
          </p:cNvSpPr>
          <p:nvPr>
            <p:ph idx="1"/>
          </p:nvPr>
        </p:nvSpPr>
        <p:spPr>
          <a:xfrm>
            <a:off x="4782069" y="210065"/>
            <a:ext cx="7006270" cy="6351373"/>
          </a:xfrm>
        </p:spPr>
        <p:txBody>
          <a:bodyPr anchor="ctr">
            <a:normAutofit/>
          </a:bodyPr>
          <a:lstStyle/>
          <a:p>
            <a:pPr>
              <a:lnSpc>
                <a:spcPct val="110000"/>
              </a:lnSpc>
            </a:pPr>
            <a:r>
              <a:rPr lang="en-US" sz="1400" dirty="0"/>
              <a:t>Introduction </a:t>
            </a:r>
          </a:p>
          <a:p>
            <a:pPr lvl="1">
              <a:lnSpc>
                <a:spcPct val="110000"/>
              </a:lnSpc>
            </a:pPr>
            <a:r>
              <a:rPr lang="en-US" sz="1400" dirty="0"/>
              <a:t>The research problem (existing research on the problem, deficiencies in the literature, relevance of study for audiences) </a:t>
            </a:r>
          </a:p>
          <a:p>
            <a:pPr lvl="1">
              <a:lnSpc>
                <a:spcPct val="110000"/>
              </a:lnSpc>
            </a:pPr>
            <a:r>
              <a:rPr lang="en-US" sz="1400" dirty="0"/>
              <a:t>The purpose or study aim and reasons or rationale for a mixed methods study</a:t>
            </a:r>
          </a:p>
          <a:p>
            <a:pPr lvl="1">
              <a:lnSpc>
                <a:spcPct val="110000"/>
              </a:lnSpc>
            </a:pPr>
            <a:r>
              <a:rPr lang="en-US" sz="1400" dirty="0"/>
              <a:t>The research questions and hypotheses (quantitative questions or hypotheses, 	qualitative questions, mixed methods questions) </a:t>
            </a:r>
          </a:p>
          <a:p>
            <a:pPr lvl="1">
              <a:lnSpc>
                <a:spcPct val="110000"/>
              </a:lnSpc>
            </a:pPr>
            <a:r>
              <a:rPr lang="en-US" sz="1400" dirty="0"/>
              <a:t>Philosophical foundations for using mixed methods research </a:t>
            </a:r>
          </a:p>
          <a:p>
            <a:pPr marL="228600" lvl="1">
              <a:lnSpc>
                <a:spcPct val="110000"/>
              </a:lnSpc>
            </a:pPr>
            <a:r>
              <a:rPr lang="en-US" sz="1400" dirty="0"/>
              <a:t>Literature review (optional review quantitative, qualitative, and mixed methods studies)</a:t>
            </a:r>
          </a:p>
          <a:p>
            <a:pPr marL="228600" lvl="1">
              <a:lnSpc>
                <a:spcPct val="110000"/>
              </a:lnSpc>
            </a:pPr>
            <a:r>
              <a:rPr lang="en-US" sz="1400" dirty="0"/>
              <a:t>Methods </a:t>
            </a:r>
          </a:p>
          <a:p>
            <a:pPr marL="685800" lvl="2">
              <a:lnSpc>
                <a:spcPct val="110000"/>
              </a:lnSpc>
            </a:pPr>
            <a:r>
              <a:rPr lang="en-US" sz="1400" dirty="0"/>
              <a:t>A definition of mixed methods research &amp; The type of design used and its definition &amp; Challenges in using this design and how they were addressed </a:t>
            </a:r>
          </a:p>
          <a:p>
            <a:pPr marL="685800" lvl="2">
              <a:lnSpc>
                <a:spcPct val="110000"/>
              </a:lnSpc>
            </a:pPr>
            <a:r>
              <a:rPr lang="en-US" sz="1400" dirty="0"/>
              <a:t>Quantitative data collection &amp; data analysis &amp; Qualitative data collection &amp; data analysis &amp; Mixed methods data analysis procedures</a:t>
            </a:r>
          </a:p>
          <a:p>
            <a:pPr marL="685800" lvl="2">
              <a:lnSpc>
                <a:spcPct val="110000"/>
              </a:lnSpc>
            </a:pPr>
            <a:r>
              <a:rPr lang="en-US" sz="1400" dirty="0"/>
              <a:t>Validity approaches in both quantitative and qualitative research </a:t>
            </a:r>
          </a:p>
          <a:p>
            <a:pPr marL="685800" lvl="2">
              <a:lnSpc>
                <a:spcPct val="110000"/>
              </a:lnSpc>
            </a:pPr>
            <a:r>
              <a:rPr lang="en-US" sz="1400" dirty="0"/>
              <a:t>Ethical issues </a:t>
            </a:r>
          </a:p>
          <a:p>
            <a:pPr marL="266700" lvl="2">
              <a:lnSpc>
                <a:spcPct val="110000"/>
              </a:lnSpc>
            </a:pPr>
            <a:r>
              <a:rPr lang="en-US" sz="1400" dirty="0"/>
              <a:t>References </a:t>
            </a:r>
          </a:p>
          <a:p>
            <a:pPr marL="266700" lvl="2">
              <a:lnSpc>
                <a:spcPct val="110000"/>
              </a:lnSpc>
            </a:pPr>
            <a:r>
              <a:rPr lang="en-US" sz="1400" dirty="0"/>
              <a:t>Appendices: Instruments, diagrams</a:t>
            </a:r>
            <a:endParaRPr lang="en-MY" sz="1400" dirty="0"/>
          </a:p>
        </p:txBody>
      </p:sp>
      <p:sp>
        <p:nvSpPr>
          <p:cNvPr id="26"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 name="Date Placeholder 3">
            <a:extLst>
              <a:ext uri="{FF2B5EF4-FFF2-40B4-BE49-F238E27FC236}">
                <a16:creationId xmlns:a16="http://schemas.microsoft.com/office/drawing/2014/main" id="{37F366C8-F6AB-F39E-5EB9-BE99FCA3A743}"/>
              </a:ext>
            </a:extLst>
          </p:cNvPr>
          <p:cNvSpPr>
            <a:spLocks noGrp="1"/>
          </p:cNvSpPr>
          <p:nvPr>
            <p:ph type="dt" sz="half" idx="10"/>
          </p:nvPr>
        </p:nvSpPr>
        <p:spPr/>
        <p:txBody>
          <a:bodyPr/>
          <a:lstStyle/>
          <a:p>
            <a:fld id="{2B8B14DF-C856-AC4E-92BB-6675BE787182}" type="datetime1">
              <a:rPr lang="en-MY" smtClean="0"/>
              <a:t>25/11/2024</a:t>
            </a:fld>
            <a:endParaRPr lang="en-MY"/>
          </a:p>
        </p:txBody>
      </p:sp>
      <p:sp>
        <p:nvSpPr>
          <p:cNvPr id="7" name="Slide Number Placeholder 6">
            <a:extLst>
              <a:ext uri="{FF2B5EF4-FFF2-40B4-BE49-F238E27FC236}">
                <a16:creationId xmlns:a16="http://schemas.microsoft.com/office/drawing/2014/main" id="{3361066B-2A3F-2622-DCF0-E891A8C8BD05}"/>
              </a:ext>
            </a:extLst>
          </p:cNvPr>
          <p:cNvSpPr>
            <a:spLocks noGrp="1"/>
          </p:cNvSpPr>
          <p:nvPr>
            <p:ph type="sldNum" sz="quarter" idx="12"/>
          </p:nvPr>
        </p:nvSpPr>
        <p:spPr/>
        <p:txBody>
          <a:bodyPr/>
          <a:lstStyle/>
          <a:p>
            <a:fld id="{9D4C46D7-950B-48AB-B9F2-3A5EE88EED45}" type="slidenum">
              <a:rPr lang="en-MY" smtClean="0"/>
              <a:t>39</a:t>
            </a:fld>
            <a:endParaRPr lang="en-MY"/>
          </a:p>
        </p:txBody>
      </p:sp>
    </p:spTree>
    <p:extLst>
      <p:ext uri="{BB962C8B-B14F-4D97-AF65-F5344CB8AC3E}">
        <p14:creationId xmlns:p14="http://schemas.microsoft.com/office/powerpoint/2010/main" val="42354469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E6900-EC46-449C-9B2A-8D1D410278EE}"/>
              </a:ext>
            </a:extLst>
          </p:cNvPr>
          <p:cNvSpPr>
            <a:spLocks noGrp="1"/>
          </p:cNvSpPr>
          <p:nvPr>
            <p:ph type="title"/>
          </p:nvPr>
        </p:nvSpPr>
        <p:spPr/>
        <p:txBody>
          <a:bodyPr/>
          <a:lstStyle/>
          <a:p>
            <a:r>
              <a:rPr lang="en-MY" dirty="0"/>
              <a:t>Main SOURCES </a:t>
            </a:r>
          </a:p>
        </p:txBody>
      </p:sp>
      <p:sp>
        <p:nvSpPr>
          <p:cNvPr id="3" name="Content Placeholder 2">
            <a:extLst>
              <a:ext uri="{FF2B5EF4-FFF2-40B4-BE49-F238E27FC236}">
                <a16:creationId xmlns:a16="http://schemas.microsoft.com/office/drawing/2014/main" id="{9D7060C5-5841-47E5-A5AB-BEDA59EC132F}"/>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Johnson, R.B. &amp; Christenson, L. (2014). </a:t>
            </a:r>
            <a:r>
              <a:rPr lang="en-MY" i="1" dirty="0">
                <a:effectLst/>
                <a:latin typeface="Times New Roman" panose="02020603050405020304" pitchFamily="18" charset="0"/>
                <a:cs typeface="Times New Roman" panose="02020603050405020304" pitchFamily="18" charset="0"/>
              </a:rPr>
              <a:t>Educational research: Quantitative, qualitative, and mixed approaches</a:t>
            </a:r>
            <a:r>
              <a:rPr lang="en-MY" i="1" dirty="0">
                <a:latin typeface="Times New Roman" panose="02020603050405020304" pitchFamily="18" charset="0"/>
                <a:cs typeface="Times New Roman" panose="02020603050405020304" pitchFamily="18" charset="0"/>
              </a:rPr>
              <a:t>. </a:t>
            </a:r>
            <a:r>
              <a:rPr lang="en-MY" dirty="0">
                <a:latin typeface="Times New Roman" panose="02020603050405020304" pitchFamily="18" charset="0"/>
                <a:cs typeface="Times New Roman" panose="02020603050405020304" pitchFamily="18" charset="0"/>
              </a:rPr>
              <a:t>Sage. USA.</a:t>
            </a:r>
            <a:endParaRPr lang="en-US" dirty="0">
              <a:latin typeface="Times New Roman" panose="02020603050405020304" pitchFamily="18" charset="0"/>
              <a:cs typeface="Times New Roman" panose="02020603050405020304" pitchFamily="18" charset="0"/>
            </a:endParaRPr>
          </a:p>
          <a:p>
            <a:pPr algn="just"/>
            <a:r>
              <a:rPr lang="en-MY" dirty="0">
                <a:latin typeface="Times New Roman" panose="02020603050405020304" pitchFamily="18" charset="0"/>
                <a:cs typeface="Times New Roman" panose="02020603050405020304" pitchFamily="18" charset="0"/>
              </a:rPr>
              <a:t>Creswell, J. (2014). </a:t>
            </a:r>
            <a:r>
              <a:rPr lang="en-MY" i="1" dirty="0">
                <a:latin typeface="Times New Roman" panose="02020603050405020304" pitchFamily="18" charset="0"/>
                <a:cs typeface="Times New Roman" panose="02020603050405020304" pitchFamily="18" charset="0"/>
              </a:rPr>
              <a:t>Research Design: Qualitative, quantitative, and mixed methods approaches</a:t>
            </a:r>
            <a:r>
              <a:rPr lang="en-MY" dirty="0">
                <a:latin typeface="Times New Roman" panose="02020603050405020304" pitchFamily="18" charset="0"/>
                <a:cs typeface="Times New Roman" panose="02020603050405020304" pitchFamily="18" charset="0"/>
              </a:rPr>
              <a:t>. SAGE. US.</a:t>
            </a:r>
          </a:p>
          <a:p>
            <a:pPr algn="just"/>
            <a:r>
              <a:rPr lang="en-MY" dirty="0">
                <a:latin typeface="Times New Roman" panose="02020603050405020304" pitchFamily="18" charset="0"/>
                <a:cs typeface="Times New Roman" panose="02020603050405020304" pitchFamily="18" charset="0"/>
              </a:rPr>
              <a:t>Creswell, J.  &amp; </a:t>
            </a:r>
            <a:r>
              <a:rPr lang="en-MY" i="0" dirty="0" err="1">
                <a:solidFill>
                  <a:srgbClr val="FEFEFE"/>
                </a:solidFill>
                <a:effectLst/>
                <a:latin typeface="Times New Roman" panose="02020603050405020304" pitchFamily="18" charset="0"/>
                <a:cs typeface="Times New Roman" panose="02020603050405020304" pitchFamily="18" charset="0"/>
              </a:rPr>
              <a:t>Guetterman</a:t>
            </a:r>
            <a:r>
              <a:rPr lang="en-MY" dirty="0">
                <a:solidFill>
                  <a:srgbClr val="FEFEFE"/>
                </a:solidFill>
                <a:latin typeface="Times New Roman" panose="02020603050405020304" pitchFamily="18" charset="0"/>
                <a:cs typeface="Times New Roman" panose="02020603050405020304" pitchFamily="18" charset="0"/>
              </a:rPr>
              <a:t>, T. </a:t>
            </a:r>
            <a:r>
              <a:rPr lang="en-MY" dirty="0">
                <a:latin typeface="Times New Roman" panose="02020603050405020304" pitchFamily="18" charset="0"/>
                <a:cs typeface="Times New Roman" panose="02020603050405020304" pitchFamily="18" charset="0"/>
              </a:rPr>
              <a:t>(2012). </a:t>
            </a:r>
            <a:r>
              <a:rPr lang="en-MY" i="1" dirty="0">
                <a:latin typeface="Times New Roman" panose="02020603050405020304" pitchFamily="18" charset="0"/>
                <a:cs typeface="Times New Roman" panose="02020603050405020304" pitchFamily="18" charset="0"/>
              </a:rPr>
              <a:t>Educational research. </a:t>
            </a:r>
            <a:r>
              <a:rPr lang="en-US" i="1" dirty="0">
                <a:latin typeface="Times New Roman" panose="02020603050405020304" pitchFamily="18" charset="0"/>
                <a:cs typeface="Times New Roman" panose="02020603050405020304" pitchFamily="18" charset="0"/>
              </a:rPr>
              <a:t>Planning, conducting, and evaluating quantitative and qualitative Research. </a:t>
            </a:r>
            <a:r>
              <a:rPr lang="en-US" dirty="0">
                <a:latin typeface="Times New Roman" panose="02020603050405020304" pitchFamily="18" charset="0"/>
                <a:cs typeface="Times New Roman" panose="02020603050405020304" pitchFamily="18" charset="0"/>
              </a:rPr>
              <a:t>Pearson Education. US.</a:t>
            </a:r>
          </a:p>
          <a:p>
            <a:endParaRPr lang="en-MY" dirty="0"/>
          </a:p>
        </p:txBody>
      </p:sp>
      <p:sp>
        <p:nvSpPr>
          <p:cNvPr id="4" name="Date Placeholder 3">
            <a:extLst>
              <a:ext uri="{FF2B5EF4-FFF2-40B4-BE49-F238E27FC236}">
                <a16:creationId xmlns:a16="http://schemas.microsoft.com/office/drawing/2014/main" id="{F980908C-E0E8-97E7-5336-2AF727630AA0}"/>
              </a:ext>
            </a:extLst>
          </p:cNvPr>
          <p:cNvSpPr>
            <a:spLocks noGrp="1"/>
          </p:cNvSpPr>
          <p:nvPr>
            <p:ph type="dt" sz="half" idx="10"/>
          </p:nvPr>
        </p:nvSpPr>
        <p:spPr/>
        <p:txBody>
          <a:bodyPr/>
          <a:lstStyle/>
          <a:p>
            <a:fld id="{787666FB-8312-9748-BB49-98F1485C792A}" type="datetime1">
              <a:rPr lang="en-MY" smtClean="0"/>
              <a:t>25/11/2024</a:t>
            </a:fld>
            <a:endParaRPr lang="en-MY"/>
          </a:p>
        </p:txBody>
      </p:sp>
      <p:sp>
        <p:nvSpPr>
          <p:cNvPr id="5" name="Slide Number Placeholder 4">
            <a:extLst>
              <a:ext uri="{FF2B5EF4-FFF2-40B4-BE49-F238E27FC236}">
                <a16:creationId xmlns:a16="http://schemas.microsoft.com/office/drawing/2014/main" id="{BB41B4EE-F865-066D-8620-9F26E0B384E3}"/>
              </a:ext>
            </a:extLst>
          </p:cNvPr>
          <p:cNvSpPr>
            <a:spLocks noGrp="1"/>
          </p:cNvSpPr>
          <p:nvPr>
            <p:ph type="sldNum" sz="quarter" idx="12"/>
          </p:nvPr>
        </p:nvSpPr>
        <p:spPr/>
        <p:txBody>
          <a:bodyPr/>
          <a:lstStyle/>
          <a:p>
            <a:fld id="{9D4C46D7-950B-48AB-B9F2-3A5EE88EED45}" type="slidenum">
              <a:rPr lang="en-MY" smtClean="0"/>
              <a:t>40</a:t>
            </a:fld>
            <a:endParaRPr lang="en-MY"/>
          </a:p>
        </p:txBody>
      </p:sp>
    </p:spTree>
    <p:extLst>
      <p:ext uri="{BB962C8B-B14F-4D97-AF65-F5344CB8AC3E}">
        <p14:creationId xmlns:p14="http://schemas.microsoft.com/office/powerpoint/2010/main" val="8907490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B25638D-3D06-41D1-8060-4D2707C60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5" name="Picture 24">
            <a:extLst>
              <a:ext uri="{FF2B5EF4-FFF2-40B4-BE49-F238E27FC236}">
                <a16:creationId xmlns:a16="http://schemas.microsoft.com/office/drawing/2014/main" id="{8161BB1E-0062-4056-AB94-121EF614D5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26" name="Straight Connector 25">
            <a:extLst>
              <a:ext uri="{FF2B5EF4-FFF2-40B4-BE49-F238E27FC236}">
                <a16:creationId xmlns:a16="http://schemas.microsoft.com/office/drawing/2014/main" id="{8FBC01E2-D629-4319-B5CB-BFA461B8CF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5265D-2EFF-D974-428C-605053EB7C34}"/>
              </a:ext>
            </a:extLst>
          </p:cNvPr>
          <p:cNvSpPr>
            <a:spLocks noGrp="1"/>
          </p:cNvSpPr>
          <p:nvPr>
            <p:ph type="title"/>
          </p:nvPr>
        </p:nvSpPr>
        <p:spPr>
          <a:xfrm>
            <a:off x="1776729" y="4459039"/>
            <a:ext cx="8643011" cy="551528"/>
          </a:xfrm>
        </p:spPr>
        <p:txBody>
          <a:bodyPr vert="horz" lIns="91440" tIns="45720" rIns="91440" bIns="0" rtlCol="0" anchor="b">
            <a:normAutofit/>
          </a:bodyPr>
          <a:lstStyle/>
          <a:p>
            <a:r>
              <a:rPr lang="en-US" sz="3600"/>
              <a:t>Q &amp; A</a:t>
            </a:r>
          </a:p>
        </p:txBody>
      </p:sp>
      <p:sp>
        <p:nvSpPr>
          <p:cNvPr id="3" name="Content Placeholder 2">
            <a:extLst>
              <a:ext uri="{FF2B5EF4-FFF2-40B4-BE49-F238E27FC236}">
                <a16:creationId xmlns:a16="http://schemas.microsoft.com/office/drawing/2014/main" id="{9E21165F-DE97-B956-B621-E16B9096094A}"/>
              </a:ext>
            </a:extLst>
          </p:cNvPr>
          <p:cNvSpPr>
            <a:spLocks noGrp="1"/>
          </p:cNvSpPr>
          <p:nvPr>
            <p:ph idx="1"/>
          </p:nvPr>
        </p:nvSpPr>
        <p:spPr>
          <a:xfrm>
            <a:off x="1776729" y="5016709"/>
            <a:ext cx="8643011" cy="457219"/>
          </a:xfrm>
        </p:spPr>
        <p:txBody>
          <a:bodyPr vert="horz" lIns="91440" tIns="91440" rIns="91440" bIns="91440" rtlCol="0">
            <a:normAutofit/>
          </a:bodyPr>
          <a:lstStyle/>
          <a:p>
            <a:pPr marL="0" indent="0" algn="ctr">
              <a:buNone/>
            </a:pPr>
            <a:r>
              <a:rPr lang="en-US" sz="1600" cap="all" dirty="0"/>
              <a:t>THANKS </a:t>
            </a:r>
          </a:p>
        </p:txBody>
      </p:sp>
      <p:sp>
        <p:nvSpPr>
          <p:cNvPr id="5" name="Slide Number Placeholder 4">
            <a:extLst>
              <a:ext uri="{FF2B5EF4-FFF2-40B4-BE49-F238E27FC236}">
                <a16:creationId xmlns:a16="http://schemas.microsoft.com/office/drawing/2014/main" id="{A92C8D4A-5887-EBE7-DD63-D86303F47B0F}"/>
              </a:ext>
            </a:extLst>
          </p:cNvPr>
          <p:cNvSpPr>
            <a:spLocks noGrp="1"/>
          </p:cNvSpPr>
          <p:nvPr>
            <p:ph type="sldNum" sz="quarter" idx="12"/>
          </p:nvPr>
        </p:nvSpPr>
        <p:spPr>
          <a:xfrm>
            <a:off x="472501" y="798973"/>
            <a:ext cx="811019" cy="503579"/>
          </a:xfrm>
        </p:spPr>
        <p:txBody>
          <a:bodyPr vert="horz" lIns="91440" tIns="45720" rIns="91440" bIns="45720" rtlCol="0" anchor="t">
            <a:normAutofit/>
          </a:bodyPr>
          <a:lstStyle/>
          <a:p>
            <a:pPr>
              <a:lnSpc>
                <a:spcPct val="90000"/>
              </a:lnSpc>
              <a:spcAft>
                <a:spcPts val="600"/>
              </a:spcAft>
            </a:pPr>
            <a:fld id="{9D4C46D7-950B-48AB-B9F2-3A5EE88EED45}" type="slidenum">
              <a:rPr lang="en-US" smtClean="0"/>
              <a:pPr>
                <a:lnSpc>
                  <a:spcPct val="90000"/>
                </a:lnSpc>
                <a:spcAft>
                  <a:spcPts val="600"/>
                </a:spcAft>
              </a:pPr>
              <a:t>41</a:t>
            </a:fld>
            <a:endParaRPr lang="en-US"/>
          </a:p>
        </p:txBody>
      </p:sp>
      <p:pic>
        <p:nvPicPr>
          <p:cNvPr id="27" name="Graphic 26" descr="Questions">
            <a:extLst>
              <a:ext uri="{FF2B5EF4-FFF2-40B4-BE49-F238E27FC236}">
                <a16:creationId xmlns:a16="http://schemas.microsoft.com/office/drawing/2014/main" id="{6B51015D-148E-FD1F-16A7-98397F0A6D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61564" y="162317"/>
            <a:ext cx="3652214" cy="3652214"/>
          </a:xfrm>
          <a:prstGeom prst="rect">
            <a:avLst/>
          </a:prstGeom>
        </p:spPr>
      </p:pic>
      <p:sp>
        <p:nvSpPr>
          <p:cNvPr id="4" name="Date Placeholder 3">
            <a:extLst>
              <a:ext uri="{FF2B5EF4-FFF2-40B4-BE49-F238E27FC236}">
                <a16:creationId xmlns:a16="http://schemas.microsoft.com/office/drawing/2014/main" id="{0D948E6C-D7C7-9391-FBE6-BF5A6587FF5A}"/>
              </a:ext>
            </a:extLst>
          </p:cNvPr>
          <p:cNvSpPr>
            <a:spLocks noGrp="1"/>
          </p:cNvSpPr>
          <p:nvPr>
            <p:ph type="dt" sz="half" idx="10"/>
          </p:nvPr>
        </p:nvSpPr>
        <p:spPr>
          <a:xfrm>
            <a:off x="7561564" y="5485654"/>
            <a:ext cx="2865573" cy="309201"/>
          </a:xfrm>
        </p:spPr>
        <p:txBody>
          <a:bodyPr vert="horz" lIns="91440" tIns="45720" rIns="91440" bIns="45720" rtlCol="0" anchor="ctr">
            <a:normAutofit/>
          </a:bodyPr>
          <a:lstStyle/>
          <a:p>
            <a:pPr>
              <a:spcAft>
                <a:spcPts val="600"/>
              </a:spcAft>
            </a:pPr>
            <a:fld id="{5C39DC4E-42E7-F04F-A3A7-94CDBC99E8D2}" type="datetime1">
              <a:rPr lang="en-MY" smtClean="0"/>
              <a:pPr>
                <a:spcAft>
                  <a:spcPts val="600"/>
                </a:spcAft>
              </a:pPr>
              <a:t>25/11/2024</a:t>
            </a:fld>
            <a:endParaRPr lang="en-MY"/>
          </a:p>
        </p:txBody>
      </p:sp>
      <p:sp>
        <p:nvSpPr>
          <p:cNvPr id="7" name="TextBox 6">
            <a:extLst>
              <a:ext uri="{FF2B5EF4-FFF2-40B4-BE49-F238E27FC236}">
                <a16:creationId xmlns:a16="http://schemas.microsoft.com/office/drawing/2014/main" id="{4B703D6B-12AA-E5CB-076A-8063A245B123}"/>
              </a:ext>
            </a:extLst>
          </p:cNvPr>
          <p:cNvSpPr txBox="1"/>
          <p:nvPr/>
        </p:nvSpPr>
        <p:spPr>
          <a:xfrm>
            <a:off x="472501" y="1335189"/>
            <a:ext cx="8178135" cy="2862322"/>
          </a:xfrm>
          <a:prstGeom prst="rect">
            <a:avLst/>
          </a:prstGeom>
          <a:noFill/>
        </p:spPr>
        <p:txBody>
          <a:bodyPr wrap="square">
            <a:spAutoFit/>
          </a:bodyPr>
          <a:lstStyle/>
          <a:p>
            <a:pPr indent="-228600">
              <a:buFont typeface="Arial" panose="020B0604020202020204" pitchFamily="34" charset="0"/>
              <a:buChar char="•"/>
            </a:pPr>
            <a:r>
              <a:rPr lang="en-US" dirty="0">
                <a:hlinkClick r:id="rId5">
                  <a:extLst>
                    <a:ext uri="{A12FA001-AC4F-418D-AE19-62706E023703}">
                      <ahyp:hlinkClr xmlns:ahyp="http://schemas.microsoft.com/office/drawing/2018/hyperlinkcolor" val="tx"/>
                    </a:ext>
                  </a:extLst>
                </a:hlinkClick>
              </a:rPr>
              <a:t>Email: Mansour@usm.my</a:t>
            </a:r>
            <a:endParaRPr lang="en-US" dirty="0"/>
          </a:p>
          <a:p>
            <a:pPr indent="-228600">
              <a:buFont typeface="Arial" panose="020B0604020202020204" pitchFamily="34" charset="0"/>
              <a:buChar char="•"/>
            </a:pPr>
            <a:endParaRPr lang="en-US" dirty="0"/>
          </a:p>
          <a:p>
            <a:pPr indent="-228600">
              <a:buFont typeface="Arial" panose="020B0604020202020204" pitchFamily="34" charset="0"/>
              <a:buChar char="•"/>
            </a:pPr>
            <a:r>
              <a:rPr lang="en-US" dirty="0"/>
              <a:t>WHATSAPP: 012 506 6725</a:t>
            </a:r>
          </a:p>
          <a:p>
            <a:pPr indent="-228600">
              <a:buFont typeface="Arial" panose="020B0604020202020204" pitchFamily="34" charset="0"/>
              <a:buChar char="•"/>
            </a:pPr>
            <a:endParaRPr lang="en-US" dirty="0"/>
          </a:p>
          <a:p>
            <a:pPr indent="-228600">
              <a:buFont typeface="Arial" panose="020B0604020202020204" pitchFamily="34" charset="0"/>
              <a:buChar char="•"/>
            </a:pPr>
            <a:r>
              <a:rPr lang="en-US" dirty="0" err="1"/>
              <a:t>Wechat</a:t>
            </a:r>
            <a:r>
              <a:rPr lang="en-US" dirty="0"/>
              <a:t> ID: drma96</a:t>
            </a:r>
          </a:p>
          <a:p>
            <a:pPr indent="-228600">
              <a:buFont typeface="Arial" panose="020B0604020202020204" pitchFamily="34" charset="0"/>
              <a:buChar char="•"/>
            </a:pPr>
            <a:endParaRPr lang="en-US" dirty="0"/>
          </a:p>
          <a:p>
            <a:pPr indent="-228600">
              <a:buFont typeface="Arial" panose="020B0604020202020204" pitchFamily="34" charset="0"/>
              <a:buChar char="•"/>
            </a:pPr>
            <a:r>
              <a:rPr lang="en-US" dirty="0"/>
              <a:t>Instagram id: </a:t>
            </a:r>
            <a:r>
              <a:rPr lang="en-US" dirty="0" err="1"/>
              <a:t>dr.mansour.amini</a:t>
            </a:r>
            <a:endParaRPr lang="en-US" dirty="0"/>
          </a:p>
          <a:p>
            <a:endParaRPr lang="en-US" dirty="0"/>
          </a:p>
          <a:p>
            <a:pPr indent="-228600">
              <a:buFont typeface="Arial" panose="020B0604020202020204" pitchFamily="34" charset="0"/>
              <a:buChar char="•"/>
            </a:pPr>
            <a:r>
              <a:rPr lang="en-US" dirty="0"/>
              <a:t>Email: </a:t>
            </a:r>
            <a:r>
              <a:rPr lang="en-US" dirty="0">
                <a:hlinkClick r:id="rId6"/>
              </a:rPr>
              <a:t>mansour@usm.my</a:t>
            </a:r>
            <a:r>
              <a:rPr lang="en-US" dirty="0"/>
              <a:t> </a:t>
            </a:r>
          </a:p>
          <a:p>
            <a:pPr indent="-228600">
              <a:buFont typeface="Arial" panose="020B0604020202020204" pitchFamily="34" charset="0"/>
              <a:buChar char="•"/>
            </a:pPr>
            <a:r>
              <a:rPr lang="en-US" dirty="0">
                <a:hlinkClick r:id="rId7">
                  <a:extLst>
                    <a:ext uri="{A12FA001-AC4F-418D-AE19-62706E023703}">
                      <ahyp:hlinkClr xmlns:ahyp="http://schemas.microsoft.com/office/drawing/2018/hyperlinkcolor" val="tx"/>
                    </a:ext>
                  </a:extLst>
                </a:hlinkClick>
              </a:rPr>
              <a:t>https://www.researchgate.net/profile/Mansour-Amini</a:t>
            </a:r>
            <a:r>
              <a:rPr lang="en-US" dirty="0"/>
              <a:t> </a:t>
            </a:r>
          </a:p>
        </p:txBody>
      </p:sp>
    </p:spTree>
    <p:extLst>
      <p:ext uri="{BB962C8B-B14F-4D97-AF65-F5344CB8AC3E}">
        <p14:creationId xmlns:p14="http://schemas.microsoft.com/office/powerpoint/2010/main" val="36765125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1161</TotalTime>
  <Words>3876</Words>
  <Application>Microsoft Macintosh PowerPoint</Application>
  <PresentationFormat>Widescreen</PresentationFormat>
  <Paragraphs>361</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Aptos</vt:lpstr>
      <vt:lpstr>Arial</vt:lpstr>
      <vt:lpstr>Inter Var</vt:lpstr>
      <vt:lpstr>Rockwell</vt:lpstr>
      <vt:lpstr>Times New Roman</vt:lpstr>
      <vt:lpstr>Gallery</vt:lpstr>
      <vt:lpstr>Steps in writing a research proposal: tips to avoid common mistakes  MANSOUR AMINI    </vt:lpstr>
      <vt:lpstr>NO IMPACT! What is impactful RESEARCH? </vt:lpstr>
      <vt:lpstr>MORE IMPACTFUL?!</vt:lpstr>
      <vt:lpstr>SDGS BY UN </vt:lpstr>
      <vt:lpstr>Topic selection </vt:lpstr>
      <vt:lpstr>Expertise  </vt:lpstr>
      <vt:lpstr>Title </vt:lpstr>
      <vt:lpstr>A good title …</vt:lpstr>
      <vt:lpstr>Why are these “good” and impactful titles? </vt:lpstr>
      <vt:lpstr>Analyze this example:  is it a good title for phd? </vt:lpstr>
      <vt:lpstr>Background of the study  </vt:lpstr>
      <vt:lpstr>question</vt:lpstr>
      <vt:lpstr>Sample answer</vt:lpstr>
      <vt:lpstr>Problem statement</vt:lpstr>
      <vt:lpstr>note</vt:lpstr>
      <vt:lpstr>PowerPoint Presentation</vt:lpstr>
      <vt:lpstr>How to write an effective problem statement section</vt:lpstr>
      <vt:lpstr>Example “Developing an Ethical Framework for the Use of AI Tools in Academic Writing: Integrating Information Literacy and Educational Ethics” </vt:lpstr>
      <vt:lpstr>Sample of extended version </vt:lpstr>
      <vt:lpstr>Objectives </vt:lpstr>
      <vt:lpstr>Examples of clear objectives </vt:lpstr>
      <vt:lpstr>PowerPoint Presentation</vt:lpstr>
      <vt:lpstr>research questions</vt:lpstr>
      <vt:lpstr>EXAMPLES OF CLEAR RESEARCH QUESTIONS</vt:lpstr>
      <vt:lpstr>Hypotheses</vt:lpstr>
      <vt:lpstr>Characteristics of hypotheses</vt:lpstr>
      <vt:lpstr>Examples of clear hypotheses </vt:lpstr>
      <vt:lpstr>Note on Selection of Tests </vt:lpstr>
      <vt:lpstr>Complex hypotheses: Multi-Variable Interactions</vt:lpstr>
      <vt:lpstr>significance of the study </vt:lpstr>
      <vt:lpstr>CONT. </vt:lpstr>
      <vt:lpstr>Operational definitions</vt:lpstr>
      <vt:lpstr> Literature Review </vt:lpstr>
      <vt:lpstr>Methodology </vt:lpstr>
      <vt:lpstr>Theoretical Framework </vt:lpstr>
      <vt:lpstr>CONCLUSION &amp; FINAL THOUGHTS   </vt:lpstr>
      <vt:lpstr>conclusion</vt:lpstr>
      <vt:lpstr>A detailed qualitative FORMAT (Creswell, 2014) </vt:lpstr>
      <vt:lpstr>A detailed quantitative format (creswell, 2014) </vt:lpstr>
      <vt:lpstr>A detailed mixed methods format (creswell, 2014) </vt:lpstr>
      <vt:lpstr>Main SOURCES </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Structuring a research paper in social sciences </dc:title>
  <dc:creator>Mansour Amini</dc:creator>
  <cp:lastModifiedBy>Mansour Amini</cp:lastModifiedBy>
  <cp:revision>62</cp:revision>
  <dcterms:created xsi:type="dcterms:W3CDTF">2020-06-12T09:45:00Z</dcterms:created>
  <dcterms:modified xsi:type="dcterms:W3CDTF">2024-11-24T17:52:02Z</dcterms:modified>
</cp:coreProperties>
</file>